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7" r:id="rId3"/>
    <p:sldId id="322" r:id="rId4"/>
    <p:sldId id="323" r:id="rId5"/>
    <p:sldId id="347" r:id="rId6"/>
    <p:sldId id="346" r:id="rId7"/>
    <p:sldId id="349" r:id="rId8"/>
    <p:sldId id="352" r:id="rId9"/>
    <p:sldId id="350" r:id="rId10"/>
    <p:sldId id="348" r:id="rId11"/>
    <p:sldId id="353" r:id="rId12"/>
    <p:sldId id="351" r:id="rId13"/>
    <p:sldId id="354" r:id="rId14"/>
    <p:sldId id="355" r:id="rId15"/>
    <p:sldId id="324" r:id="rId16"/>
    <p:sldId id="369" r:id="rId17"/>
    <p:sldId id="325" r:id="rId18"/>
    <p:sldId id="356" r:id="rId19"/>
    <p:sldId id="326" r:id="rId20"/>
    <p:sldId id="327" r:id="rId21"/>
    <p:sldId id="357" r:id="rId22"/>
    <p:sldId id="358" r:id="rId23"/>
    <p:sldId id="359" r:id="rId24"/>
    <p:sldId id="328" r:id="rId25"/>
    <p:sldId id="362" r:id="rId26"/>
    <p:sldId id="329" r:id="rId27"/>
    <p:sldId id="360" r:id="rId28"/>
    <p:sldId id="361" r:id="rId29"/>
    <p:sldId id="330" r:id="rId30"/>
    <p:sldId id="363" r:id="rId31"/>
    <p:sldId id="364" r:id="rId32"/>
    <p:sldId id="365" r:id="rId33"/>
    <p:sldId id="331" r:id="rId34"/>
    <p:sldId id="332" r:id="rId35"/>
    <p:sldId id="366" r:id="rId36"/>
    <p:sldId id="333" r:id="rId37"/>
    <p:sldId id="367" r:id="rId38"/>
    <p:sldId id="334" r:id="rId39"/>
    <p:sldId id="368" r:id="rId40"/>
    <p:sldId id="370" r:id="rId41"/>
    <p:sldId id="335" r:id="rId42"/>
    <p:sldId id="371" r:id="rId43"/>
    <p:sldId id="372" r:id="rId44"/>
    <p:sldId id="336" r:id="rId45"/>
    <p:sldId id="376" r:id="rId46"/>
    <p:sldId id="373" r:id="rId47"/>
    <p:sldId id="374" r:id="rId48"/>
    <p:sldId id="337" r:id="rId49"/>
    <p:sldId id="375" r:id="rId50"/>
    <p:sldId id="338" r:id="rId51"/>
    <p:sldId id="377" r:id="rId52"/>
    <p:sldId id="378" r:id="rId53"/>
    <p:sldId id="379" r:id="rId54"/>
    <p:sldId id="380" r:id="rId55"/>
    <p:sldId id="339" r:id="rId56"/>
    <p:sldId id="381" r:id="rId57"/>
    <p:sldId id="382" r:id="rId58"/>
    <p:sldId id="340" r:id="rId59"/>
    <p:sldId id="341" r:id="rId60"/>
    <p:sldId id="342" r:id="rId61"/>
    <p:sldId id="384" r:id="rId62"/>
    <p:sldId id="385" r:id="rId63"/>
    <p:sldId id="343" r:id="rId64"/>
    <p:sldId id="344" r:id="rId65"/>
    <p:sldId id="345" r:id="rId66"/>
    <p:sldId id="387" r:id="rId67"/>
    <p:sldId id="386" r:id="rId68"/>
    <p:sldId id="388" r:id="rId69"/>
  </p:sldIdLst>
  <p:sldSz cx="9144000" cy="6858000" type="screen4x3"/>
  <p:notesSz cx="7302500" cy="9588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2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003300"/>
    <a:srgbClr val="FF0000"/>
    <a:srgbClr val="0066CC"/>
    <a:srgbClr val="FF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1" autoAdjust="0"/>
    <p:restoredTop sz="94660"/>
  </p:normalViewPr>
  <p:slideViewPr>
    <p:cSldViewPr>
      <p:cViewPr varScale="1">
        <p:scale>
          <a:sx n="80" d="100"/>
          <a:sy n="80" d="100"/>
        </p:scale>
        <p:origin x="1454" y="48"/>
      </p:cViewPr>
      <p:guideLst>
        <p:guide orient="horz" pos="3792"/>
        <p:guide pos="278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5" Type="http://schemas.openxmlformats.org/officeDocument/2006/relationships/image" Target="../media/image138.wmf"/><Relationship Id="rId4" Type="http://schemas.openxmlformats.org/officeDocument/2006/relationships/image" Target="../media/image13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wmf"/><Relationship Id="rId1" Type="http://schemas.openxmlformats.org/officeDocument/2006/relationships/image" Target="../media/image20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19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19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9F955B8D-4469-4479-B689-2811B296A2D2}" type="slidenum">
              <a:rPr lang="en-US" altLang="th-TH"/>
              <a:pPr/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 smtClean="0"/>
              <a:t>Click to edit Master text styles</a:t>
            </a:r>
          </a:p>
          <a:p>
            <a:pPr lvl="1"/>
            <a:r>
              <a:rPr lang="en-US" altLang="th-TH" smtClean="0"/>
              <a:t>Second level</a:t>
            </a:r>
          </a:p>
          <a:p>
            <a:pPr lvl="2"/>
            <a:r>
              <a:rPr lang="en-US" altLang="th-TH" smtClean="0"/>
              <a:t>Third level</a:t>
            </a:r>
          </a:p>
          <a:p>
            <a:pPr lvl="3"/>
            <a:r>
              <a:rPr lang="en-US" altLang="th-TH" smtClean="0"/>
              <a:t>Fourth level</a:t>
            </a:r>
          </a:p>
          <a:p>
            <a:pPr lvl="4"/>
            <a:r>
              <a:rPr lang="en-US" altLang="th-TH" smtClean="0"/>
              <a:t>Fifth level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4E05F61C-702C-45DA-8E26-D83EF49C9CA7}" type="slidenum">
              <a:rPr lang="en-US" altLang="th-TH"/>
              <a:pPr/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A1293B-0AFC-484A-8609-70AB2DC8A3D3}" type="slidenum">
              <a:rPr lang="en-US" altLang="th-TH"/>
              <a:pPr/>
              <a:t>1</a:t>
            </a:fld>
            <a:endParaRPr lang="en-US" altLang="th-TH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686FF-17AF-4772-A526-59166EC9DA60}" type="slidenum">
              <a:rPr lang="en-US" altLang="th-TH"/>
              <a:pPr/>
              <a:t>26</a:t>
            </a:fld>
            <a:endParaRPr lang="en-US" altLang="th-TH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0C905-F68B-42EE-9D72-4F0963282444}" type="slidenum">
              <a:rPr lang="en-US" altLang="th-TH"/>
              <a:pPr/>
              <a:t>29</a:t>
            </a:fld>
            <a:endParaRPr lang="en-US" altLang="th-TH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6FE5E2-AC4C-4C3E-8E54-C597BC4A72BC}" type="slidenum">
              <a:rPr lang="en-US" altLang="th-TH"/>
              <a:pPr/>
              <a:t>33</a:t>
            </a:fld>
            <a:endParaRPr lang="en-US" altLang="th-TH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F04CF-9A06-4CB0-98AF-0FA25B0B12BD}" type="slidenum">
              <a:rPr lang="en-US" altLang="th-TH"/>
              <a:pPr/>
              <a:t>34</a:t>
            </a:fld>
            <a:endParaRPr lang="en-US" altLang="th-TH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A22779-2B00-4B6E-BBEA-32132F5FB164}" type="slidenum">
              <a:rPr lang="en-US" altLang="th-TH"/>
              <a:pPr/>
              <a:t>36</a:t>
            </a:fld>
            <a:endParaRPr lang="en-US" altLang="th-TH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BF71E-60BD-4105-A4B9-A9B8F17FB98E}" type="slidenum">
              <a:rPr lang="en-US" altLang="th-TH"/>
              <a:pPr/>
              <a:t>38</a:t>
            </a:fld>
            <a:endParaRPr lang="en-US" altLang="th-TH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BF71E-60BD-4105-A4B9-A9B8F17FB98E}" type="slidenum">
              <a:rPr lang="en-US" altLang="th-TH"/>
              <a:pPr/>
              <a:t>39</a:t>
            </a:fld>
            <a:endParaRPr lang="en-US" altLang="th-TH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431349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C5F7CE-984F-4290-BDCD-475D40BF86E8}" type="slidenum">
              <a:rPr lang="en-US" altLang="th-TH"/>
              <a:pPr/>
              <a:t>41</a:t>
            </a:fld>
            <a:endParaRPr lang="en-US" altLang="th-TH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E0C41-E16F-4EF1-B1AE-57E52138C757}" type="slidenum">
              <a:rPr lang="en-US" altLang="th-TH"/>
              <a:pPr/>
              <a:t>44</a:t>
            </a:fld>
            <a:endParaRPr lang="en-US" altLang="th-TH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1EFFE1-A812-456F-9358-AA7E175E564B}" type="slidenum">
              <a:rPr lang="en-US" altLang="th-TH"/>
              <a:pPr/>
              <a:t>48</a:t>
            </a:fld>
            <a:endParaRPr lang="en-US" altLang="th-TH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DC6B94-841F-4BBE-AE48-90BBC226C21A}" type="slidenum">
              <a:rPr lang="en-US" altLang="th-TH"/>
              <a:pPr/>
              <a:t>2</a:t>
            </a:fld>
            <a:endParaRPr lang="en-US" altLang="th-TH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A1AE5D-0D36-4F97-AC2C-011C94F86605}" type="slidenum">
              <a:rPr lang="en-US" altLang="th-TH"/>
              <a:pPr/>
              <a:t>50</a:t>
            </a:fld>
            <a:endParaRPr lang="en-US" altLang="th-TH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1C8F4-C714-4415-9BA7-77523FB190A9}" type="slidenum">
              <a:rPr lang="en-US" altLang="th-TH"/>
              <a:pPr/>
              <a:t>55</a:t>
            </a:fld>
            <a:endParaRPr lang="en-US" altLang="th-TH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C5020-630E-4A86-889B-5782FD92726D}" type="slidenum">
              <a:rPr lang="en-US" altLang="th-TH"/>
              <a:pPr/>
              <a:t>58</a:t>
            </a:fld>
            <a:endParaRPr lang="en-US" altLang="th-TH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1C8F4-C714-4415-9BA7-77523FB190A9}" type="slidenum">
              <a:rPr lang="en-US" altLang="th-TH"/>
              <a:pPr/>
              <a:t>59</a:t>
            </a:fld>
            <a:endParaRPr lang="en-US" altLang="th-TH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 dirty="0"/>
          </a:p>
        </p:txBody>
      </p:sp>
    </p:spTree>
    <p:extLst>
      <p:ext uri="{BB962C8B-B14F-4D97-AF65-F5344CB8AC3E}">
        <p14:creationId xmlns:p14="http://schemas.microsoft.com/office/powerpoint/2010/main" val="611237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1C8F4-C714-4415-9BA7-77523FB190A9}" type="slidenum">
              <a:rPr lang="en-US" altLang="th-TH"/>
              <a:pPr/>
              <a:t>60</a:t>
            </a:fld>
            <a:endParaRPr lang="en-US" altLang="th-TH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978490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1C8F4-C714-4415-9BA7-77523FB190A9}" type="slidenum">
              <a:rPr lang="en-US" altLang="th-TH"/>
              <a:pPr/>
              <a:t>63</a:t>
            </a:fld>
            <a:endParaRPr lang="en-US" altLang="th-TH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20079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1C8F4-C714-4415-9BA7-77523FB190A9}" type="slidenum">
              <a:rPr lang="en-US" altLang="th-TH"/>
              <a:pPr/>
              <a:t>64</a:t>
            </a:fld>
            <a:endParaRPr lang="en-US" altLang="th-TH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85901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1C8F4-C714-4415-9BA7-77523FB190A9}" type="slidenum">
              <a:rPr lang="en-US" altLang="th-TH"/>
              <a:pPr/>
              <a:t>65</a:t>
            </a:fld>
            <a:endParaRPr lang="en-US" altLang="th-TH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467362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21CFDC-A7EC-4289-9993-A40E5612D8BA}" type="slidenum">
              <a:rPr lang="en-US" altLang="th-TH"/>
              <a:pPr/>
              <a:t>3</a:t>
            </a:fld>
            <a:endParaRPr lang="en-US" altLang="th-TH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DD8DC-7192-4642-9E0F-478199B1000E}" type="slidenum">
              <a:rPr lang="en-US" altLang="th-TH"/>
              <a:pPr/>
              <a:t>4</a:t>
            </a:fld>
            <a:endParaRPr lang="en-US" altLang="th-TH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8666DC-FDE7-4450-B4C1-5FC8F9E96028}" type="slidenum">
              <a:rPr lang="en-US" altLang="th-TH"/>
              <a:pPr/>
              <a:t>15</a:t>
            </a:fld>
            <a:endParaRPr lang="en-US" altLang="th-TH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C4E173-9FDF-4307-AA4A-1DF64A848EF9}" type="slidenum">
              <a:rPr lang="en-US" altLang="th-TH"/>
              <a:pPr/>
              <a:t>17</a:t>
            </a:fld>
            <a:endParaRPr lang="en-US" altLang="th-TH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E1E835-AA82-4D8E-BEE1-AB004BC5124C}" type="slidenum">
              <a:rPr lang="en-US" altLang="th-TH"/>
              <a:pPr/>
              <a:t>19</a:t>
            </a:fld>
            <a:endParaRPr lang="en-US" altLang="th-TH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B2F33D-41B8-4527-9456-01B1DD69F2CF}" type="slidenum">
              <a:rPr lang="en-US" altLang="th-TH"/>
              <a:pPr/>
              <a:t>20</a:t>
            </a:fld>
            <a:endParaRPr lang="en-US" altLang="th-TH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3C061D-6374-4BC7-AC68-4D41BF94184E}" type="slidenum">
              <a:rPr lang="en-US" altLang="th-TH"/>
              <a:pPr/>
              <a:t>24</a:t>
            </a:fld>
            <a:endParaRPr lang="en-US" altLang="th-TH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F35C97-7A69-410C-AFAB-4E9D4C8CDE58}" type="slidenum">
              <a:rPr lang="en-US" altLang="th-TH" smtClean="0"/>
              <a:pPr/>
              <a:t>‹#›</a:t>
            </a:fld>
            <a:endParaRPr lang="en-US" altLang="th-TH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AFD18-9180-475B-94AF-71EA0D4A2A6E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46685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576-33BE-4BFD-922E-7C7103AED238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924053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1C18C4-4D4A-4A20-9183-3D1AEF13A760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40591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DFC4ECCB-05F9-418D-B2B5-D90F7303A14A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91394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5433-3ACB-4C03-983E-7CE0285F5F69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68260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DDC0-1C27-4ADE-8A0E-555E1609C520}" type="slidenum">
              <a:rPr lang="en-US" altLang="th-TH" smtClean="0"/>
              <a:pPr/>
              <a:t>‹#›</a:t>
            </a:fld>
            <a:endParaRPr lang="en-US" altLang="th-TH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6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41B-6AA0-44F5-9892-986DF005ABE9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08061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CCB08-ACCF-44A4-8692-7870E10C09C6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6229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419B-70E0-4D67-A3CB-40BB70F891B1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50162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96629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4D8E-2657-4D64-A808-366CC662D741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06284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69068-8883-416B-919E-70A7A430A2D6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62618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6EF536A-475A-4A70-8FA7-EC516018AA78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02091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8.jpe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1.png"/><Relationship Id="rId10" Type="http://schemas.openxmlformats.org/officeDocument/2006/relationships/image" Target="../media/image38.w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8.jpeg"/><Relationship Id="rId9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76.jpeg"/><Relationship Id="rId7" Type="http://schemas.openxmlformats.org/officeDocument/2006/relationships/image" Target="../media/image78.wmf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79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85.wmf"/><Relationship Id="rId3" Type="http://schemas.openxmlformats.org/officeDocument/2006/relationships/image" Target="../media/image86.png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84.wmf"/><Relationship Id="rId5" Type="http://schemas.openxmlformats.org/officeDocument/2006/relationships/image" Target="../media/image88.png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87.png"/><Relationship Id="rId9" Type="http://schemas.openxmlformats.org/officeDocument/2006/relationships/image" Target="../media/image8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0.png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2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09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09.jpeg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5.wmf"/><Relationship Id="rId11" Type="http://schemas.openxmlformats.org/officeDocument/2006/relationships/image" Target="../media/image119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118.png"/><Relationship Id="rId4" Type="http://schemas.openxmlformats.org/officeDocument/2006/relationships/image" Target="../media/image114.wmf"/><Relationship Id="rId9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0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32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138.wmf"/><Relationship Id="rId3" Type="http://schemas.openxmlformats.org/officeDocument/2006/relationships/image" Target="../media/image131.jpeg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137.wmf"/><Relationship Id="rId5" Type="http://schemas.openxmlformats.org/officeDocument/2006/relationships/image" Target="../media/image134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13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4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39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166.png"/><Relationship Id="rId7" Type="http://schemas.openxmlformats.org/officeDocument/2006/relationships/image" Target="../media/image1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165.wmf"/><Relationship Id="rId5" Type="http://schemas.openxmlformats.org/officeDocument/2006/relationships/image" Target="../media/image168.png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167.png"/><Relationship Id="rId9" Type="http://schemas.openxmlformats.org/officeDocument/2006/relationships/image" Target="../media/image164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oleObject" Target="../embeddings/oleObject48.bin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72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74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9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171.wmf"/><Relationship Id="rId4" Type="http://schemas.openxmlformats.org/officeDocument/2006/relationships/image" Target="../media/image175.jpeg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173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oleObject" Target="../embeddings/oleObject52.bin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7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82.png"/><Relationship Id="rId11" Type="http://schemas.openxmlformats.org/officeDocument/2006/relationships/oleObject" Target="../embeddings/oleObject51.bin"/><Relationship Id="rId5" Type="http://schemas.openxmlformats.org/officeDocument/2006/relationships/image" Target="../media/image181.png"/><Relationship Id="rId10" Type="http://schemas.openxmlformats.org/officeDocument/2006/relationships/image" Target="../media/image176.wmf"/><Relationship Id="rId4" Type="http://schemas.openxmlformats.org/officeDocument/2006/relationships/image" Target="../media/image180.pn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78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199.png"/><Relationship Id="rId4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10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09.w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11.png"/><Relationship Id="rId12" Type="http://schemas.openxmlformats.org/officeDocument/2006/relationships/oleObject" Target="../embeddings/oleObject5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10.png"/><Relationship Id="rId11" Type="http://schemas.openxmlformats.org/officeDocument/2006/relationships/image" Target="../media/image208.wmf"/><Relationship Id="rId5" Type="http://schemas.openxmlformats.org/officeDocument/2006/relationships/image" Target="../media/image201.png"/><Relationship Id="rId10" Type="http://schemas.openxmlformats.org/officeDocument/2006/relationships/oleObject" Target="../embeddings/oleObject53.bin"/><Relationship Id="rId4" Type="http://schemas.openxmlformats.org/officeDocument/2006/relationships/image" Target="../media/image200.png"/><Relationship Id="rId9" Type="http://schemas.openxmlformats.org/officeDocument/2006/relationships/image" Target="../media/image2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3810000"/>
            <a:ext cx="6146800" cy="838200"/>
          </a:xfrm>
        </p:spPr>
        <p:txBody>
          <a:bodyPr>
            <a:noAutofit/>
          </a:bodyPr>
          <a:lstStyle/>
          <a:p>
            <a:r>
              <a:rPr lang="en-US" altLang="th-TH" sz="2400" dirty="0">
                <a:solidFill>
                  <a:srgbClr val="C00000"/>
                </a:solidFill>
              </a:rPr>
              <a:t>Chapter 6</a:t>
            </a:r>
          </a:p>
          <a:p>
            <a:r>
              <a:rPr lang="en-US" altLang="th-TH" sz="2400" dirty="0">
                <a:solidFill>
                  <a:srgbClr val="C00000"/>
                </a:solidFill>
              </a:rPr>
              <a:t>Capacitors and </a:t>
            </a:r>
            <a:r>
              <a:rPr lang="en-US" altLang="th-TH" sz="2400" dirty="0" smtClean="0">
                <a:solidFill>
                  <a:srgbClr val="C00000"/>
                </a:solidFill>
              </a:rPr>
              <a:t>Inductors</a:t>
            </a:r>
            <a:endParaRPr lang="th-TH" altLang="th-TH" sz="2400" dirty="0" smtClean="0">
              <a:solidFill>
                <a:srgbClr val="C00000"/>
              </a:solidFill>
            </a:endParaRPr>
          </a:p>
          <a:p>
            <a:r>
              <a:rPr lang="en-US" altLang="th-TH" sz="2400" dirty="0" smtClean="0">
                <a:solidFill>
                  <a:srgbClr val="C00000"/>
                </a:solidFill>
              </a:rPr>
              <a:t>Jan 21, 2563</a:t>
            </a:r>
            <a:endParaRPr lang="en-US" altLang="th-TH" sz="2400" dirty="0">
              <a:solidFill>
                <a:srgbClr val="C00000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3638"/>
            <a:ext cx="2133600" cy="457200"/>
          </a:xfrm>
        </p:spPr>
        <p:txBody>
          <a:bodyPr/>
          <a:lstStyle/>
          <a:p>
            <a:fld id="{ABC1B691-114E-4AAB-B501-FDEE8DA69920}" type="slidenum">
              <a:rPr lang="en-US" altLang="th-TH"/>
              <a:pPr/>
              <a:t>1</a:t>
            </a:fld>
            <a:endParaRPr lang="en-US" altLang="th-TH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28600"/>
            <a:ext cx="8686800" cy="3200400"/>
          </a:xfrm>
        </p:spPr>
        <p:txBody>
          <a:bodyPr>
            <a:normAutofit/>
          </a:bodyPr>
          <a:lstStyle/>
          <a:p>
            <a:r>
              <a:rPr lang="en-US" altLang="th-TH" sz="5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EN811100</a:t>
            </a:r>
            <a:r>
              <a:rPr lang="en-US" altLang="th-TH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th-TH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th-TH" sz="5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CIRCUIT analysis</a:t>
            </a:r>
            <a:endParaRPr lang="en-US" altLang="th-TH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90600" y="5486400"/>
            <a:ext cx="7467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th-TH" sz="1400" dirty="0" smtClean="0"/>
              <a:t>C. K. Alexander – M. N. O. </a:t>
            </a:r>
            <a:r>
              <a:rPr lang="en-US" altLang="th-TH" sz="1400" dirty="0" err="1" smtClean="0"/>
              <a:t>Sadiku</a:t>
            </a:r>
            <a:r>
              <a:rPr lang="en-US" altLang="th-TH" sz="1400" dirty="0" smtClean="0"/>
              <a:t> </a:t>
            </a:r>
            <a:r>
              <a:rPr lang="en-US" altLang="th-TH" sz="1400" dirty="0"/>
              <a:t/>
            </a:r>
            <a:br>
              <a:rPr lang="en-US" altLang="th-TH" sz="1400" dirty="0"/>
            </a:br>
            <a:r>
              <a:rPr lang="en-US" altLang="th-TH" sz="1400" dirty="0"/>
              <a:t>Fundamentals of Electric </a:t>
            </a:r>
            <a:r>
              <a:rPr lang="en-US" altLang="th-TH" sz="1400" dirty="0" smtClean="0"/>
              <a:t>Circuits, 5</a:t>
            </a:r>
            <a:r>
              <a:rPr lang="en-US" altLang="th-TH" sz="1400" baseline="30000" dirty="0" smtClean="0"/>
              <a:t>th</a:t>
            </a:r>
            <a:r>
              <a:rPr lang="en-US" altLang="th-TH" sz="1400" dirty="0" smtClean="0"/>
              <a:t> Edition, </a:t>
            </a:r>
            <a:r>
              <a:rPr lang="en-US" altLang="th-TH" sz="1400" dirty="0"/>
              <a:t>The McGraw-Hill Companies </a:t>
            </a:r>
            <a:r>
              <a:rPr lang="en-US" altLang="th-TH" sz="1400" dirty="0" smtClean="0"/>
              <a:t>2013</a:t>
            </a:r>
          </a:p>
          <a:p>
            <a:pPr algn="ctr"/>
            <a:r>
              <a:rPr lang="en-US" altLang="th-TH" sz="1400" dirty="0" smtClean="0"/>
              <a:t>J. A. </a:t>
            </a:r>
            <a:r>
              <a:rPr lang="en-US" altLang="th-TH" sz="1400" dirty="0"/>
              <a:t>Svoboda </a:t>
            </a:r>
            <a:r>
              <a:rPr lang="en-US" altLang="th-TH" sz="1400" dirty="0" smtClean="0"/>
              <a:t>– R. C. </a:t>
            </a:r>
            <a:r>
              <a:rPr lang="en-US" altLang="th-TH" sz="1400" dirty="0" err="1" smtClean="0"/>
              <a:t>Dorf</a:t>
            </a:r>
            <a:endParaRPr lang="en-US" altLang="th-TH" sz="1400" dirty="0" smtClean="0"/>
          </a:p>
          <a:p>
            <a:pPr algn="ctr"/>
            <a:r>
              <a:rPr lang="en-US" altLang="th-TH" sz="1400" dirty="0" smtClean="0"/>
              <a:t>Introduction to Electric Circuits, 9</a:t>
            </a:r>
            <a:r>
              <a:rPr lang="en-US" altLang="th-TH" sz="1400" baseline="30000" dirty="0" smtClean="0"/>
              <a:t>th</a:t>
            </a:r>
            <a:r>
              <a:rPr lang="en-US" altLang="th-TH" sz="1400" dirty="0" smtClean="0"/>
              <a:t> edition, John Wiley &amp; Sons, Inc. 2014 </a:t>
            </a:r>
            <a:endParaRPr lang="en-US" altLang="th-TH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10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0" y="762000"/>
            <a:ext cx="7705759" cy="57666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9871" y="152400"/>
            <a:ext cx="5944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ลักษณะการใช้งาน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 </a:t>
            </a: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ชนิดต่างๆ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766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11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0" y="1676400"/>
            <a:ext cx="5334000" cy="4099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14400"/>
            <a:ext cx="22860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386" y="2743200"/>
            <a:ext cx="22860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648200"/>
            <a:ext cx="2286000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647" y="304800"/>
            <a:ext cx="5533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โครงสร้างภายในของ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Film capacitor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588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12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47" y="1514207"/>
            <a:ext cx="7253288" cy="48636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647" y="304800"/>
            <a:ext cx="6662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โครงสร้างภายในของ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Electrolytic capacitor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143000"/>
            <a:ext cx="2236027" cy="16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13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8294"/>
          <a:stretch/>
        </p:blipFill>
        <p:spPr>
          <a:xfrm>
            <a:off x="585373" y="4770145"/>
            <a:ext cx="2313288" cy="16611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512" y="296603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Super capacitor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36037"/>
            <a:ext cx="5053086" cy="3544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4888" r="25334"/>
          <a:stretch/>
        </p:blipFill>
        <p:spPr>
          <a:xfrm>
            <a:off x="838200" y="1387310"/>
            <a:ext cx="1066801" cy="2143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035" y="3457575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Graphene </a:t>
            </a:r>
            <a:r>
              <a:rPr lang="en-US" dirty="0" err="1" smtClean="0"/>
              <a:t>supercapacitor</a:t>
            </a:r>
            <a:endParaRPr lang="en-US" dirty="0" smtClean="0"/>
          </a:p>
          <a:p>
            <a:r>
              <a:rPr lang="en-US" dirty="0" smtClean="0"/>
              <a:t>2.7V 100,000 F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186774"/>
            <a:ext cx="3124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14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191000"/>
            <a:ext cx="5257800" cy="2288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53993"/>
            <a:ext cx="6077293" cy="35322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52400"/>
            <a:ext cx="6614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การใช้งาน </a:t>
            </a:r>
            <a:r>
              <a:rPr lang="en-US" sz="4000" b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Supercapacitor</a:t>
            </a: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ร่วมกับ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Battery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99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6.1 Capacitors 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5334000" cy="2286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th-TH" sz="2400" dirty="0"/>
              <a:t>If </a:t>
            </a:r>
            <a:r>
              <a:rPr lang="en-US" altLang="th-TH" sz="2400" b="1" i="1" dirty="0" err="1">
                <a:solidFill>
                  <a:srgbClr val="FF6600"/>
                </a:solidFill>
              </a:rPr>
              <a:t>i</a:t>
            </a:r>
            <a:r>
              <a:rPr lang="en-US" altLang="th-TH" sz="2400" dirty="0"/>
              <a:t> is flowing into the +</a:t>
            </a:r>
            <a:r>
              <a:rPr lang="en-US" altLang="th-TH" sz="2400" dirty="0" err="1"/>
              <a:t>ve</a:t>
            </a:r>
            <a:r>
              <a:rPr lang="en-US" altLang="th-TH" sz="2400" dirty="0"/>
              <a:t> terminal of C</a:t>
            </a:r>
          </a:p>
          <a:p>
            <a:pPr lvl="1">
              <a:lnSpc>
                <a:spcPct val="90000"/>
              </a:lnSpc>
            </a:pPr>
            <a:r>
              <a:rPr lang="en-US" altLang="th-TH" sz="2000" dirty="0">
                <a:solidFill>
                  <a:srgbClr val="FF0000"/>
                </a:solidFill>
              </a:rPr>
              <a:t>Charging</a:t>
            </a:r>
            <a:r>
              <a:rPr lang="en-US" altLang="th-TH" sz="2000" dirty="0"/>
              <a:t> =&gt; </a:t>
            </a:r>
            <a:r>
              <a:rPr lang="en-US" altLang="th-TH" sz="2000" b="1" i="1" dirty="0" err="1">
                <a:solidFill>
                  <a:srgbClr val="FF6600"/>
                </a:solidFill>
              </a:rPr>
              <a:t>i</a:t>
            </a:r>
            <a:r>
              <a:rPr lang="en-US" altLang="th-TH" sz="2000" dirty="0"/>
              <a:t> is +</a:t>
            </a:r>
            <a:r>
              <a:rPr lang="en-US" altLang="th-TH" sz="2000" dirty="0" err="1"/>
              <a:t>ve</a:t>
            </a:r>
            <a:endParaRPr lang="en-US" altLang="th-TH" sz="2000" dirty="0"/>
          </a:p>
          <a:p>
            <a:pPr lvl="1">
              <a:lnSpc>
                <a:spcPct val="90000"/>
              </a:lnSpc>
            </a:pPr>
            <a:r>
              <a:rPr lang="en-US" altLang="th-TH" sz="2000" dirty="0">
                <a:solidFill>
                  <a:srgbClr val="FF0000"/>
                </a:solidFill>
              </a:rPr>
              <a:t>Discharging</a:t>
            </a:r>
            <a:r>
              <a:rPr lang="en-US" altLang="th-TH" sz="2000" dirty="0"/>
              <a:t> =&gt; </a:t>
            </a:r>
            <a:r>
              <a:rPr lang="en-US" altLang="th-TH" sz="2000" b="1" i="1" dirty="0" err="1">
                <a:solidFill>
                  <a:srgbClr val="FF6600"/>
                </a:solidFill>
              </a:rPr>
              <a:t>i</a:t>
            </a:r>
            <a:r>
              <a:rPr lang="en-US" altLang="th-TH" sz="2000" dirty="0"/>
              <a:t> is –</a:t>
            </a:r>
            <a:r>
              <a:rPr lang="en-US" altLang="th-TH" sz="2000" dirty="0" err="1"/>
              <a:t>ve</a:t>
            </a:r>
            <a:endParaRPr lang="en-US" altLang="th-TH" sz="2000" dirty="0"/>
          </a:p>
          <a:p>
            <a:pPr>
              <a:lnSpc>
                <a:spcPct val="90000"/>
              </a:lnSpc>
            </a:pPr>
            <a:endParaRPr lang="en-US" altLang="th-TH" sz="2400" dirty="0"/>
          </a:p>
        </p:txBody>
      </p:sp>
      <p:pic>
        <p:nvPicPr>
          <p:cNvPr id="145423" name="Picture 15" descr="Chap6_Fig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2638" y="788482"/>
            <a:ext cx="2981325" cy="1247775"/>
          </a:xfr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0FDD-CC7F-4AB1-AF5D-757EAC876043}" type="slidenum">
              <a:rPr lang="en-US" altLang="th-TH"/>
              <a:pPr/>
              <a:t>15</a:t>
            </a:fld>
            <a:endParaRPr lang="en-US" altLang="th-TH"/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396301" y="2219325"/>
            <a:ext cx="8305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th-TH" sz="2400" dirty="0"/>
              <a:t>The current-voltage relationship of capacitor according to above convention is </a:t>
            </a:r>
          </a:p>
        </p:txBody>
      </p:sp>
      <p:graphicFrame>
        <p:nvGraphicFramePr>
          <p:cNvPr id="1454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535628"/>
              </p:ext>
            </p:extLst>
          </p:nvPr>
        </p:nvGraphicFramePr>
        <p:xfrm>
          <a:off x="1447800" y="3316793"/>
          <a:ext cx="16002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84" name="Equation" r:id="rId5" imgW="609336" imgH="431613" progId="Equation.3">
                  <p:embed/>
                </p:oleObj>
              </mc:Choice>
              <mc:Fallback>
                <p:oleObj name="Equation" r:id="rId5" imgW="609336" imgH="43161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16793"/>
                        <a:ext cx="1600200" cy="111918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641846"/>
              </p:ext>
            </p:extLst>
          </p:nvPr>
        </p:nvGraphicFramePr>
        <p:xfrm>
          <a:off x="4800600" y="3316793"/>
          <a:ext cx="32004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85" name="Equation" r:id="rId7" imgW="1257120" imgH="393480" progId="Equation.3">
                  <p:embed/>
                </p:oleObj>
              </mc:Choice>
              <mc:Fallback>
                <p:oleObj name="Equation" r:id="rId7" imgW="1257120" imgH="393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316793"/>
                        <a:ext cx="3200400" cy="99695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5" name="Text Box 17"/>
          <p:cNvSpPr txBox="1">
            <a:spLocks noChangeArrowheads="1"/>
          </p:cNvSpPr>
          <p:nvPr/>
        </p:nvSpPr>
        <p:spPr bwMode="auto">
          <a:xfrm>
            <a:off x="3505200" y="3545393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th-TH" sz="2400"/>
              <a:t>and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85763" y="4500963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th-TH" sz="2400" dirty="0"/>
              <a:t>A capacitor is </a:t>
            </a:r>
          </a:p>
          <a:p>
            <a:pPr lvl="1" eaLnBrk="1" hangingPunct="1"/>
            <a:r>
              <a:rPr lang="en-US" altLang="th-TH" dirty="0"/>
              <a:t>an </a:t>
            </a:r>
            <a:r>
              <a:rPr lang="en-US" altLang="th-TH" b="1" u="sng" dirty="0"/>
              <a:t>open circuit</a:t>
            </a:r>
            <a:r>
              <a:rPr lang="en-US" altLang="th-TH" dirty="0"/>
              <a:t> to dc (dv/</a:t>
            </a:r>
            <a:r>
              <a:rPr lang="en-US" altLang="th-TH" dirty="0" err="1"/>
              <a:t>dt</a:t>
            </a:r>
            <a:r>
              <a:rPr lang="en-US" altLang="th-TH" dirty="0"/>
              <a:t> = 0). </a:t>
            </a:r>
          </a:p>
          <a:p>
            <a:pPr lvl="1" eaLnBrk="1" hangingPunct="1"/>
            <a:r>
              <a:rPr lang="en-US" altLang="th-TH" dirty="0"/>
              <a:t>its voltage </a:t>
            </a:r>
            <a:r>
              <a:rPr lang="en-US" altLang="th-TH" b="1" u="sng" dirty="0"/>
              <a:t>cannot change abruptly</a:t>
            </a:r>
            <a:r>
              <a:rPr lang="en-US" altLang="th-TH" b="1" dirty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763" y="5844860"/>
            <a:ext cx="8124340" cy="93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 </a:t>
            </a:r>
            <a:r>
              <a:rPr lang="th-TH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จะต่อต้านการเปลี่ยนแปลงแรงดันไฟฟ้า (ในทางไฟฟ้ากำลัง </a:t>
            </a: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เราจึงนิยมใช้ </a:t>
            </a:r>
            <a:r>
              <a:rPr lang="en-US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 </a:t>
            </a:r>
            <a:r>
              <a:rPr lang="th-TH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ในการรักษาระดับแรงดันไฟฟ้า )</a:t>
            </a:r>
            <a:endParaRPr lang="en-US" sz="32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16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609600" y="294793"/>
            <a:ext cx="7835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เปรียบเทียบ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ได้กับ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Pressure tank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ในระบบส่งน้ำประปา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10" y="781126"/>
            <a:ext cx="2286000" cy="3894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495" y="1891203"/>
            <a:ext cx="2200275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45" y="1850163"/>
            <a:ext cx="2583346" cy="25833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82964" y="953128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Pressure tank</a:t>
            </a:r>
            <a:endParaRPr lang="th-TH" sz="32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6074" y="4748657"/>
            <a:ext cx="4334841" cy="93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Pressure tank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ใช้รักษาระดับแรงดัน</a:t>
            </a:r>
            <a:endParaRPr lang="en-US" sz="32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น้ำ ในท่อประปา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8000" y="1371600"/>
            <a:ext cx="369727" cy="404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479455" y="1404756"/>
            <a:ext cx="221300" cy="445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848364"/>
            <a:ext cx="3392275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ใช้รักษาระดับ</a:t>
            </a: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แรงดันไฟฟ้าในสายส่ง (ไม่ให้</a:t>
            </a: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แรงดันไฟฟ้าตก)</a:t>
            </a:r>
          </a:p>
          <a:p>
            <a:pPr>
              <a:lnSpc>
                <a:spcPts val="3200"/>
              </a:lnSpc>
            </a:pPr>
            <a:endParaRPr lang="th-TH" sz="32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55" y="1560664"/>
            <a:ext cx="2046469" cy="262526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238210" y="781126"/>
            <a:ext cx="0" cy="58078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65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6.1 </a:t>
            </a:r>
            <a:r>
              <a:rPr lang="en-US" altLang="th-TH" sz="4000" dirty="0" smtClean="0"/>
              <a:t>Capacitors</a:t>
            </a:r>
            <a:endParaRPr lang="en-US" altLang="th-TH" sz="4000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4813" y="1131095"/>
            <a:ext cx="4800600" cy="137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th-TH" sz="2800" dirty="0"/>
              <a:t>The energy, </a:t>
            </a:r>
            <a:r>
              <a:rPr lang="en-US" altLang="th-TH" sz="2800" b="1" i="1" dirty="0">
                <a:solidFill>
                  <a:srgbClr val="FF6600"/>
                </a:solidFill>
              </a:rPr>
              <a:t>w</a:t>
            </a:r>
            <a:r>
              <a:rPr lang="en-US" altLang="th-TH" sz="2800" dirty="0">
                <a:solidFill>
                  <a:srgbClr val="FF3300"/>
                </a:solidFill>
              </a:rPr>
              <a:t>,</a:t>
            </a:r>
            <a:r>
              <a:rPr lang="en-US" altLang="th-TH" sz="2800" dirty="0"/>
              <a:t> stored in the capacitor is</a:t>
            </a:r>
          </a:p>
        </p:txBody>
      </p:sp>
      <p:pic>
        <p:nvPicPr>
          <p:cNvPr id="147467" name="Picture 11" descr="Chap6_Fig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64969" y="1007270"/>
            <a:ext cx="2981325" cy="1247775"/>
          </a:xfr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94D1-7462-481E-BDD8-66023DE978CC}" type="slidenum">
              <a:rPr lang="en-US" altLang="th-TH"/>
              <a:pPr/>
              <a:t>17</a:t>
            </a:fld>
            <a:endParaRPr lang="en-US" altLang="th-TH"/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47465" name="Rectangle 9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4746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920276"/>
              </p:ext>
            </p:extLst>
          </p:nvPr>
        </p:nvGraphicFramePr>
        <p:xfrm>
          <a:off x="3505200" y="4797662"/>
          <a:ext cx="21336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1" name="Equation" r:id="rId5" imgW="710891" imgH="393529" progId="Equation.3">
                  <p:embed/>
                </p:oleObj>
              </mc:Choice>
              <mc:Fallback>
                <p:oleObj name="Equation" r:id="rId5" imgW="710891" imgH="39352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797662"/>
                        <a:ext cx="2133600" cy="11652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49" y="2345532"/>
            <a:ext cx="8446226" cy="1185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3627462"/>
            <a:ext cx="2282868" cy="90943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362200" y="3429001"/>
            <a:ext cx="228600" cy="4734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3206" y="4058123"/>
            <a:ext cx="1261237" cy="40166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7629525" y="3551184"/>
            <a:ext cx="228600" cy="4734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>
            <a:off x="3276600" y="1600200"/>
            <a:ext cx="1905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18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89005"/>
            <a:ext cx="2007919" cy="1295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089005"/>
            <a:ext cx="1632244" cy="1243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539" y="2245258"/>
            <a:ext cx="1424976" cy="6477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3655"/>
            <a:ext cx="541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พลังงานที่เก็บสะสมใน </a:t>
            </a:r>
            <a:r>
              <a:rPr lang="en-US" sz="4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</a:t>
            </a:r>
            <a:endParaRPr lang="en-US" sz="44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4654" y="1382778"/>
            <a:ext cx="1168910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อีกสูตร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667000" y="1980616"/>
            <a:ext cx="685800" cy="7625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031669"/>
              </p:ext>
            </p:extLst>
          </p:nvPr>
        </p:nvGraphicFramePr>
        <p:xfrm>
          <a:off x="3524654" y="2644542"/>
          <a:ext cx="1011255" cy="97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11" name="Equation" r:id="rId6" imgW="406080" imgH="393480" progId="Equation.3">
                  <p:embed/>
                </p:oleObj>
              </mc:Choice>
              <mc:Fallback>
                <p:oleObj name="Equation" r:id="rId6" imgW="4060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4654" y="2644542"/>
                        <a:ext cx="1011255" cy="979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406" y="3858997"/>
            <a:ext cx="2674638" cy="26918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19391" y="4122343"/>
            <a:ext cx="2148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Supercapacitor</a:t>
            </a:r>
            <a:endParaRPr lang="en-US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16V 500F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Right Arrow 18"/>
          <p:cNvSpPr/>
          <p:nvPr/>
        </p:nvSpPr>
        <p:spPr>
          <a:xfrm rot="5400000">
            <a:off x="4236364" y="5246675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65314"/>
              </p:ext>
            </p:extLst>
          </p:nvPr>
        </p:nvGraphicFramePr>
        <p:xfrm>
          <a:off x="2960688" y="5567363"/>
          <a:ext cx="41402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12" name="Equation" r:id="rId9" imgW="1663560" imgH="393480" progId="Equation.3">
                  <p:embed/>
                </p:oleObj>
              </mc:Choice>
              <mc:Fallback>
                <p:oleObj name="Equation" r:id="rId9" imgW="1663560" imgH="39348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60688" y="5567363"/>
                        <a:ext cx="4140200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46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6.1 </a:t>
            </a:r>
            <a:r>
              <a:rPr lang="en-US" altLang="th-TH" sz="4000" dirty="0" smtClean="0"/>
              <a:t>Capacitors</a:t>
            </a:r>
            <a:endParaRPr lang="en-US" altLang="th-TH" sz="4000" dirty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8229600" cy="4800600"/>
          </a:xfrm>
        </p:spPr>
        <p:txBody>
          <a:bodyPr/>
          <a:lstStyle/>
          <a:p>
            <a:pPr marL="63500" indent="-63500">
              <a:lnSpc>
                <a:spcPct val="90000"/>
              </a:lnSpc>
              <a:buFontTx/>
              <a:buNone/>
            </a:pPr>
            <a:r>
              <a:rPr lang="en-US" altLang="th-TH" sz="2400" b="1" u="sng" dirty="0"/>
              <a:t>Example 1</a:t>
            </a:r>
          </a:p>
          <a:p>
            <a:pPr lvl="1" indent="-565150">
              <a:lnSpc>
                <a:spcPct val="90000"/>
              </a:lnSpc>
              <a:buFontTx/>
              <a:buNone/>
            </a:pPr>
            <a:r>
              <a:rPr lang="en-US" altLang="th-TH" sz="2000" dirty="0" smtClean="0"/>
              <a:t>The </a:t>
            </a:r>
            <a:r>
              <a:rPr lang="en-US" altLang="th-TH" sz="2000" dirty="0"/>
              <a:t>current through a </a:t>
            </a:r>
            <a:r>
              <a:rPr lang="en-US" altLang="th-TH" sz="2000" dirty="0" smtClean="0"/>
              <a:t>2-</a:t>
            </a:r>
            <a:r>
              <a:rPr lang="en-US" altLang="th-TH" sz="2000" dirty="0">
                <a:sym typeface="Symbol" panose="05050102010706020507" pitchFamily="18" charset="2"/>
              </a:rPr>
              <a:t></a:t>
            </a:r>
            <a:r>
              <a:rPr lang="en-US" altLang="th-TH" sz="2000" dirty="0"/>
              <a:t>F capacitor is </a:t>
            </a:r>
          </a:p>
          <a:p>
            <a:pPr lvl="1" indent="-565150">
              <a:lnSpc>
                <a:spcPct val="90000"/>
              </a:lnSpc>
              <a:buFontTx/>
              <a:buNone/>
            </a:pPr>
            <a:endParaRPr lang="en-US" altLang="th-TH" sz="2000" dirty="0"/>
          </a:p>
          <a:p>
            <a:pPr lvl="1" indent="-565150">
              <a:lnSpc>
                <a:spcPct val="90000"/>
              </a:lnSpc>
              <a:buFontTx/>
              <a:buNone/>
            </a:pPr>
            <a:endParaRPr lang="en-US" altLang="zh-TW" sz="2400" dirty="0">
              <a:ea typeface="PMingLiU" pitchFamily="18" charset="-120"/>
            </a:endParaRPr>
          </a:p>
          <a:p>
            <a:pPr lvl="1" indent="-565150">
              <a:buNone/>
            </a:pPr>
            <a:r>
              <a:rPr lang="en-US" altLang="zh-TW" sz="2000" dirty="0">
                <a:ea typeface="PMingLiU" pitchFamily="18" charset="-120"/>
              </a:rPr>
              <a:t>Determine the voltage </a:t>
            </a:r>
            <a:r>
              <a:rPr lang="en-US" altLang="zh-TW" sz="2000" dirty="0" smtClean="0">
                <a:ea typeface="PMingLiU" pitchFamily="18" charset="-120"/>
              </a:rPr>
              <a:t>across this capacitor.</a:t>
            </a:r>
            <a:r>
              <a:rPr lang="en-US" altLang="zh-TW" sz="2000" dirty="0">
                <a:ea typeface="PMingLiU" pitchFamily="18" charset="-120"/>
              </a:rPr>
              <a:t> </a:t>
            </a:r>
            <a:r>
              <a:rPr lang="en-US" altLang="zh-TW" sz="2000" dirty="0" smtClean="0">
                <a:ea typeface="PMingLiU" pitchFamily="18" charset="-120"/>
              </a:rPr>
              <a:t>Assume the </a:t>
            </a:r>
            <a:r>
              <a:rPr lang="en-US" altLang="zh-TW" sz="2000" dirty="0">
                <a:ea typeface="PMingLiU" pitchFamily="18" charset="-120"/>
              </a:rPr>
              <a:t>initial capacitor voltage is </a:t>
            </a:r>
            <a:r>
              <a:rPr lang="en-US" altLang="zh-TW" sz="2000" dirty="0" smtClean="0">
                <a:ea typeface="PMingLiU" pitchFamily="18" charset="-120"/>
              </a:rPr>
              <a:t>zero. </a:t>
            </a:r>
            <a:endParaRPr lang="en-US" altLang="th-TH" sz="2000" dirty="0"/>
          </a:p>
          <a:p>
            <a:pPr marL="63500" indent="-63500">
              <a:lnSpc>
                <a:spcPct val="90000"/>
              </a:lnSpc>
            </a:pPr>
            <a:endParaRPr lang="en-US" altLang="th-TH" sz="2000" dirty="0"/>
          </a:p>
        </p:txBody>
      </p:sp>
      <p:pic>
        <p:nvPicPr>
          <p:cNvPr id="148489" name="Picture 9" descr="Chap6_Fig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618318"/>
            <a:ext cx="2143125" cy="896963"/>
          </a:xfr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6252-F80C-4711-AA00-79435B226F0C}" type="slidenum">
              <a:rPr lang="en-US" altLang="th-TH"/>
              <a:pPr/>
              <a:t>19</a:t>
            </a:fld>
            <a:endParaRPr lang="en-US" altLang="th-TH"/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b="1" u="sng"/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48486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48490" name="Rectangle 10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1981321"/>
            <a:ext cx="2511933" cy="583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322" y="3303546"/>
            <a:ext cx="4139017" cy="874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4316414"/>
            <a:ext cx="4685364" cy="1658894"/>
          </a:xfrm>
          <a:prstGeom prst="rect">
            <a:avLst/>
          </a:prstGeom>
        </p:spPr>
      </p:pic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476037"/>
              </p:ext>
            </p:extLst>
          </p:nvPr>
        </p:nvGraphicFramePr>
        <p:xfrm>
          <a:off x="585814" y="3498071"/>
          <a:ext cx="2560783" cy="797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1" name="Equation" r:id="rId8" imgW="1257120" imgH="393480" progId="Equation.3">
                  <p:embed/>
                </p:oleObj>
              </mc:Choice>
              <mc:Fallback>
                <p:oleObj name="Equation" r:id="rId8" imgW="1257120" imgH="393480" progId="Equation.3">
                  <p:embed/>
                  <p:pic>
                    <p:nvPicPr>
                      <p:cNvPr id="14542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814" y="3498071"/>
                        <a:ext cx="2560783" cy="79770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3188"/>
            <a:ext cx="8243887" cy="1420812"/>
          </a:xfrm>
        </p:spPr>
        <p:txBody>
          <a:bodyPr/>
          <a:lstStyle/>
          <a:p>
            <a:r>
              <a:rPr lang="en-US" altLang="th-TH" dirty="0"/>
              <a:t>Chapter 6 </a:t>
            </a:r>
            <a:r>
              <a:rPr lang="en-US" altLang="th-TH" dirty="0" smtClean="0"/>
              <a:t>Capacitors </a:t>
            </a:r>
            <a:r>
              <a:rPr lang="en-US" altLang="th-TH" dirty="0"/>
              <a:t>and </a:t>
            </a:r>
            <a:r>
              <a:rPr lang="en-US" altLang="th-TH" dirty="0" smtClean="0"/>
              <a:t>Inductors</a:t>
            </a:r>
            <a:endParaRPr lang="en-US" altLang="th-TH" sz="4000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1"/>
            <a:ext cx="8229600" cy="2209800"/>
          </a:xfrm>
        </p:spPr>
        <p:txBody>
          <a:bodyPr>
            <a:noAutofit/>
          </a:bodyPr>
          <a:lstStyle/>
          <a:p>
            <a:pPr marL="609600" indent="-609600">
              <a:buFontTx/>
              <a:buNone/>
            </a:pPr>
            <a:r>
              <a:rPr lang="en-US" altLang="th-TH" sz="3600" dirty="0"/>
              <a:t>6.1	Capacitors</a:t>
            </a:r>
          </a:p>
          <a:p>
            <a:pPr marL="609600" indent="-609600">
              <a:buFontTx/>
              <a:buNone/>
            </a:pPr>
            <a:r>
              <a:rPr lang="en-US" altLang="th-TH" sz="3600" dirty="0"/>
              <a:t>6.2	Series and Parallel Capacitors</a:t>
            </a:r>
          </a:p>
          <a:p>
            <a:pPr marL="609600" indent="-609600">
              <a:buFontTx/>
              <a:buNone/>
            </a:pPr>
            <a:r>
              <a:rPr lang="en-US" altLang="th-TH" sz="3600" dirty="0"/>
              <a:t>6.3	Inductors</a:t>
            </a:r>
          </a:p>
          <a:p>
            <a:pPr marL="609600" indent="-609600">
              <a:buFontTx/>
              <a:buNone/>
            </a:pPr>
            <a:r>
              <a:rPr lang="en-US" altLang="th-TH" sz="3600" dirty="0"/>
              <a:t>6.4	Series and Parallel </a:t>
            </a:r>
            <a:r>
              <a:rPr lang="en-US" altLang="th-TH" sz="3600" dirty="0" smtClean="0"/>
              <a:t>Inductors</a:t>
            </a:r>
          </a:p>
          <a:p>
            <a:pPr marL="609600" indent="-609600">
              <a:buFontTx/>
              <a:buNone/>
            </a:pPr>
            <a:r>
              <a:rPr lang="en-US" altLang="th-TH" sz="3600" dirty="0" smtClean="0"/>
              <a:t>6.5	Initial Conditions of Switched Circuits</a:t>
            </a:r>
            <a:endParaRPr lang="en-US" altLang="th-TH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C2AE1-8F92-4D89-B46C-4C3E4FD0C320}" type="slidenum">
              <a:rPr lang="en-US" altLang="th-TH"/>
              <a:pPr/>
              <a:t>2</a:t>
            </a:fld>
            <a:endParaRPr lang="en-US" alt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3188"/>
            <a:ext cx="8243887" cy="1001712"/>
          </a:xfrm>
        </p:spPr>
        <p:txBody>
          <a:bodyPr/>
          <a:lstStyle/>
          <a:p>
            <a:r>
              <a:rPr lang="en-US" altLang="th-TH" sz="4000" dirty="0"/>
              <a:t>6.1 </a:t>
            </a:r>
            <a:r>
              <a:rPr lang="en-US" altLang="th-TH" sz="4000" dirty="0" smtClean="0"/>
              <a:t>Capacitors</a:t>
            </a:r>
            <a:endParaRPr lang="en-US" altLang="th-TH" sz="40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838200"/>
            <a:ext cx="8229600" cy="1143000"/>
          </a:xfrm>
        </p:spPr>
        <p:txBody>
          <a:bodyPr>
            <a:normAutofit lnSpcReduction="10000"/>
          </a:bodyPr>
          <a:lstStyle/>
          <a:p>
            <a:pPr marL="114300" indent="-114300">
              <a:lnSpc>
                <a:spcPct val="90000"/>
              </a:lnSpc>
              <a:buFontTx/>
              <a:buNone/>
            </a:pPr>
            <a:r>
              <a:rPr lang="en-US" altLang="th-TH" sz="2400" b="1" u="sng" dirty="0"/>
              <a:t>Example 2</a:t>
            </a:r>
          </a:p>
          <a:p>
            <a:pPr marL="228600" lvl="1" indent="0">
              <a:lnSpc>
                <a:spcPct val="90000"/>
              </a:lnSpc>
              <a:buFontTx/>
              <a:buNone/>
            </a:pPr>
            <a:r>
              <a:rPr lang="en-US" altLang="th-TH" sz="2400" dirty="0" smtClean="0"/>
              <a:t>Determine the current through a 200-</a:t>
            </a:r>
            <a:r>
              <a:rPr lang="en-US" altLang="th-TH" sz="2400" dirty="0" smtClean="0">
                <a:latin typeface="Symbol" panose="05050102010706020507" pitchFamily="18" charset="2"/>
              </a:rPr>
              <a:t>m</a:t>
            </a:r>
            <a:r>
              <a:rPr lang="en-US" altLang="th-TH" sz="2400" dirty="0" smtClean="0"/>
              <a:t>F </a:t>
            </a:r>
            <a:r>
              <a:rPr lang="en-US" altLang="th-TH" sz="2400" dirty="0"/>
              <a:t>capacitor </a:t>
            </a:r>
            <a:endParaRPr lang="en-US" altLang="th-TH" sz="2400" dirty="0" smtClean="0"/>
          </a:p>
          <a:p>
            <a:pPr marL="228600" lvl="1" indent="0">
              <a:lnSpc>
                <a:spcPct val="90000"/>
              </a:lnSpc>
              <a:buFontTx/>
              <a:buNone/>
            </a:pPr>
            <a:r>
              <a:rPr lang="en-US" altLang="th-TH" sz="2400" dirty="0" smtClean="0"/>
              <a:t>whose voltage is shown below. </a:t>
            </a:r>
            <a:endParaRPr lang="en-US" altLang="th-TH" sz="2400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629400" y="6324600"/>
            <a:ext cx="2133600" cy="457200"/>
          </a:xfrm>
        </p:spPr>
        <p:txBody>
          <a:bodyPr/>
          <a:lstStyle/>
          <a:p>
            <a:fld id="{16CC4339-332C-47FC-AB82-981323141946}" type="slidenum">
              <a:rPr lang="en-US" altLang="th-TH"/>
              <a:pPr/>
              <a:t>20</a:t>
            </a:fld>
            <a:endParaRPr lang="en-US" altLang="th-TH"/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b="1" u="sng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0534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0536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0538" name="Rectangle 10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8" y="1905000"/>
            <a:ext cx="3821313" cy="23928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575" y="2133600"/>
            <a:ext cx="3995225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802062"/>
            <a:ext cx="4336434" cy="267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038600"/>
            <a:ext cx="4092088" cy="2659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38862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8200" y="342900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dv/</a:t>
            </a:r>
            <a:r>
              <a:rPr lang="en-US" dirty="0" err="1" smtClean="0">
                <a:solidFill>
                  <a:srgbClr val="C00000"/>
                </a:solidFill>
              </a:rPr>
              <a:t>dt</a:t>
            </a:r>
            <a:endParaRPr lang="th-TH" dirty="0">
              <a:solidFill>
                <a:srgbClr val="C00000"/>
              </a:solidFill>
            </a:endParaRPr>
          </a:p>
        </p:txBody>
      </p:sp>
      <p:graphicFrame>
        <p:nvGraphicFramePr>
          <p:cNvPr id="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91917"/>
              </p:ext>
            </p:extLst>
          </p:nvPr>
        </p:nvGraphicFramePr>
        <p:xfrm>
          <a:off x="7229475" y="316705"/>
          <a:ext cx="16002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95" name="Equation" r:id="rId8" imgW="609336" imgH="431613" progId="Equation.3">
                  <p:embed/>
                </p:oleObj>
              </mc:Choice>
              <mc:Fallback>
                <p:oleObj name="Equation" r:id="rId8" imgW="609336" imgH="431613" progId="Equation.3">
                  <p:embed/>
                  <p:pic>
                    <p:nvPicPr>
                      <p:cNvPr id="1454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9475" y="316705"/>
                        <a:ext cx="1600200" cy="111918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21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4800"/>
            <a:ext cx="2819400" cy="495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6" y="1066800"/>
            <a:ext cx="8365368" cy="4114800"/>
          </a:xfrm>
          <a:prstGeom prst="rect">
            <a:avLst/>
          </a:prstGeom>
        </p:spPr>
      </p:pic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982527"/>
              </p:ext>
            </p:extLst>
          </p:nvPr>
        </p:nvGraphicFramePr>
        <p:xfrm>
          <a:off x="6997148" y="914400"/>
          <a:ext cx="16002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19" name="Equation" r:id="rId5" imgW="609336" imgH="431613" progId="Equation.3">
                  <p:embed/>
                </p:oleObj>
              </mc:Choice>
              <mc:Fallback>
                <p:oleObj name="Equation" r:id="rId5" imgW="609336" imgH="431613" progId="Equation.3">
                  <p:embed/>
                  <p:pic>
                    <p:nvPicPr>
                      <p:cNvPr id="1454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148" y="914400"/>
                        <a:ext cx="1600200" cy="111918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069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22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1737511" cy="388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8328984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37332"/>
            <a:ext cx="3589331" cy="22861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67200" y="25908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600160"/>
            <a:ext cx="3756986" cy="2423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4154183"/>
            <a:ext cx="6585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 Condition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 =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อัดประจุจนเต็ม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จนแรงดันไฟฟ้าตกคร่อม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คงที่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706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23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05000"/>
            <a:ext cx="3848935" cy="8152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44269"/>
            <a:ext cx="3756986" cy="2423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304665"/>
            <a:ext cx="2662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Current divider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124200"/>
            <a:ext cx="6199912" cy="1029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791" y="4585980"/>
            <a:ext cx="5294440" cy="1637849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5009420" y="4253014"/>
            <a:ext cx="533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6.2 Series and Parallel </a:t>
            </a:r>
            <a:r>
              <a:rPr lang="en-US" altLang="th-TH" sz="4000" dirty="0" smtClean="0"/>
              <a:t>Capacitors</a:t>
            </a:r>
            <a:endParaRPr lang="en-US" altLang="th-TH" sz="4000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86868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th-TH" sz="2400"/>
              <a:t>The equivalent capacitance of </a:t>
            </a:r>
            <a:r>
              <a:rPr lang="en-US" altLang="th-TH" sz="2400" i="1"/>
              <a:t>N</a:t>
            </a:r>
            <a:r>
              <a:rPr lang="en-US" altLang="th-TH" sz="2400"/>
              <a:t> </a:t>
            </a:r>
            <a:r>
              <a:rPr lang="en-US" altLang="th-TH" sz="2400" b="1"/>
              <a:t>parallel-connected</a:t>
            </a:r>
            <a:r>
              <a:rPr lang="en-US" altLang="th-TH" sz="2400"/>
              <a:t> capacitors is the sum of the individual capacitances.</a:t>
            </a:r>
          </a:p>
        </p:txBody>
      </p:sp>
      <p:pic>
        <p:nvPicPr>
          <p:cNvPr id="151565" name="Picture 13" descr="06-0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3048000"/>
            <a:ext cx="3810000" cy="3290888"/>
          </a:xfrm>
          <a:ln/>
        </p:spPr>
      </p:pic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F2EF-B851-47A4-8627-D3C3AF92CA2B}" type="slidenum">
              <a:rPr lang="en-US" altLang="th-TH"/>
              <a:pPr/>
              <a:t>24</a:t>
            </a:fld>
            <a:endParaRPr lang="en-US" altLang="th-TH"/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b="1" u="sng"/>
          </a:p>
        </p:txBody>
      </p:sp>
      <p:sp>
        <p:nvSpPr>
          <p:cNvPr id="151557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1558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1559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1560" name="Rectangle 8"/>
          <p:cNvSpPr>
            <a:spLocks noChangeArrowheads="1"/>
          </p:cNvSpPr>
          <p:nvPr/>
        </p:nvSpPr>
        <p:spPr bwMode="auto">
          <a:xfrm>
            <a:off x="-4486275" y="3581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1561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1568" name="Rectangle 16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51567" name="Object 15"/>
          <p:cNvGraphicFramePr>
            <a:graphicFrameLocks noChangeAspect="1"/>
          </p:cNvGraphicFramePr>
          <p:nvPr/>
        </p:nvGraphicFramePr>
        <p:xfrm>
          <a:off x="4876800" y="4270375"/>
          <a:ext cx="33718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7" name="Equation" r:id="rId5" imgW="1485900" imgH="241300" progId="Equation.3">
                  <p:embed/>
                </p:oleObj>
              </mc:Choice>
              <mc:Fallback>
                <p:oleObj name="Equation" r:id="rId5" imgW="1485900" imgH="241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270375"/>
                        <a:ext cx="3371850" cy="5397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25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7200"/>
            <a:ext cx="4846740" cy="160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76" y="2713201"/>
            <a:ext cx="3558848" cy="4648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3940" y="476250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พิสูจน์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02" y="3721577"/>
            <a:ext cx="5524979" cy="178323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514054"/>
              </p:ext>
            </p:extLst>
          </p:nvPr>
        </p:nvGraphicFramePr>
        <p:xfrm>
          <a:off x="5099637" y="1984891"/>
          <a:ext cx="1301163" cy="775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42" name="Equation" r:id="rId6" imgW="660240" imgH="393480" progId="Equation.3">
                  <p:embed/>
                </p:oleObj>
              </mc:Choice>
              <mc:Fallback>
                <p:oleObj name="Equation" r:id="rId6" imgW="6602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9637" y="1984891"/>
                        <a:ext cx="1301163" cy="775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3581400" y="990600"/>
            <a:ext cx="1371600" cy="1198135"/>
          </a:xfrm>
          <a:prstGeom prst="straightConnector1">
            <a:avLst/>
          </a:prstGeom>
          <a:ln w="38100">
            <a:solidFill>
              <a:srgbClr val="0066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2743200" y="2180442"/>
            <a:ext cx="381000" cy="329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695575" y="3264277"/>
            <a:ext cx="381000" cy="329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5845209"/>
            <a:ext cx="4926513" cy="75724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8860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6.2 Series and </a:t>
            </a:r>
            <a:r>
              <a:rPr lang="en-US" altLang="th-TH" sz="4000" dirty="0" smtClean="0"/>
              <a:t>Parallel Capacitors</a:t>
            </a:r>
            <a:endParaRPr lang="en-US" altLang="th-TH" sz="4000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86868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th-TH" sz="2400"/>
              <a:t>The equivalent capacitance of </a:t>
            </a:r>
            <a:r>
              <a:rPr lang="en-US" altLang="th-TH" sz="2400" i="1"/>
              <a:t>N</a:t>
            </a:r>
            <a:r>
              <a:rPr lang="en-US" altLang="th-TH" sz="2400"/>
              <a:t> </a:t>
            </a:r>
            <a:r>
              <a:rPr lang="en-US" altLang="th-TH" sz="2400" b="1"/>
              <a:t>series-connected</a:t>
            </a:r>
            <a:r>
              <a:rPr lang="en-US" altLang="th-TH" sz="2400"/>
              <a:t> capacitors is the reciprocal of the sum of the reciprocals of the individual capacitances.</a:t>
            </a:r>
          </a:p>
        </p:txBody>
      </p:sp>
      <p:pic>
        <p:nvPicPr>
          <p:cNvPr id="152590" name="Picture 14" descr="06-0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3048000"/>
            <a:ext cx="2905125" cy="3124200"/>
          </a:xfrm>
          <a:ln/>
        </p:spPr>
      </p:pic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35BE-15DA-4B8B-B9CE-14B6A20073B8}" type="slidenum">
              <a:rPr lang="en-US" altLang="th-TH"/>
              <a:pPr/>
              <a:t>26</a:t>
            </a:fld>
            <a:endParaRPr lang="en-US" altLang="th-TH"/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b="1" u="sng"/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2582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2583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2584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2587" name="Rectangle 11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2593" name="Rectangle 17"/>
          <p:cNvSpPr>
            <a:spLocks noChangeArrowheads="1"/>
          </p:cNvSpPr>
          <p:nvPr/>
        </p:nvSpPr>
        <p:spPr bwMode="auto">
          <a:xfrm>
            <a:off x="0" y="3062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52592" name="Object 16"/>
          <p:cNvGraphicFramePr>
            <a:graphicFrameLocks noChangeAspect="1"/>
          </p:cNvGraphicFramePr>
          <p:nvPr/>
        </p:nvGraphicFramePr>
        <p:xfrm>
          <a:off x="5105400" y="3730625"/>
          <a:ext cx="3200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1" name="Equation" r:id="rId5" imgW="1612900" imgH="444500" progId="Equation.3">
                  <p:embed/>
                </p:oleObj>
              </mc:Choice>
              <mc:Fallback>
                <p:oleObj name="Equation" r:id="rId5" imgW="1612900" imgH="4445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730625"/>
                        <a:ext cx="3200400" cy="889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22383"/>
            <a:ext cx="4110506" cy="7620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3296954" y="1918261"/>
            <a:ext cx="1176142" cy="7743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27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" y="641267"/>
            <a:ext cx="3612193" cy="1455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604" y="3483248"/>
            <a:ext cx="6371030" cy="31247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407484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พิสูจน์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44246" y="1496636"/>
            <a:ext cx="422754" cy="8432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96" y="2394752"/>
            <a:ext cx="3203468" cy="87111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9" name="Down Arrow 18"/>
          <p:cNvSpPr/>
          <p:nvPr/>
        </p:nvSpPr>
        <p:spPr>
          <a:xfrm>
            <a:off x="5257800" y="2293604"/>
            <a:ext cx="598639" cy="690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28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42" y="344169"/>
            <a:ext cx="7413171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02" y="3087816"/>
            <a:ext cx="4908796" cy="113544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22" y="5299491"/>
            <a:ext cx="2187130" cy="10973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886200" y="57150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5299492"/>
            <a:ext cx="2161891" cy="106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" y="4864654"/>
            <a:ext cx="374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ต่ออนุกรมกัน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57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6.2 Series and Parallel </a:t>
            </a:r>
            <a:r>
              <a:rPr lang="en-US" altLang="th-TH" sz="4000" dirty="0" smtClean="0"/>
              <a:t>Capacitors</a:t>
            </a:r>
            <a:endParaRPr lang="en-US" altLang="th-TH" sz="4000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8229600" cy="4800600"/>
          </a:xfrm>
        </p:spPr>
        <p:txBody>
          <a:bodyPr/>
          <a:lstStyle/>
          <a:p>
            <a:pPr marL="114300" indent="-114300">
              <a:lnSpc>
                <a:spcPct val="90000"/>
              </a:lnSpc>
              <a:buFontTx/>
              <a:buNone/>
            </a:pPr>
            <a:r>
              <a:rPr lang="en-US" altLang="th-TH" sz="2400" b="1" u="sng"/>
              <a:t>Example 3</a:t>
            </a:r>
          </a:p>
          <a:p>
            <a:pPr marL="114300" indent="-114300">
              <a:lnSpc>
                <a:spcPct val="90000"/>
              </a:lnSpc>
              <a:buFontTx/>
              <a:buNone/>
            </a:pPr>
            <a:r>
              <a:rPr lang="en-US" altLang="th-TH" sz="2800"/>
              <a:t> </a:t>
            </a:r>
            <a:r>
              <a:rPr lang="en-US" altLang="th-TH" sz="2400"/>
              <a:t>Find the equivalent capacitance seen at the terminals of the circuit in </a:t>
            </a:r>
            <a:r>
              <a:rPr lang="en-US" altLang="zh-TW" sz="2400">
                <a:ea typeface="PMingLiU" pitchFamily="18" charset="-120"/>
              </a:rPr>
              <a:t>the circuit shown below:</a:t>
            </a:r>
            <a:endParaRPr lang="en-US" altLang="th-TH" sz="2400"/>
          </a:p>
          <a:p>
            <a:pPr marL="114300" indent="-114300">
              <a:lnSpc>
                <a:spcPct val="90000"/>
              </a:lnSpc>
            </a:pPr>
            <a:endParaRPr lang="en-US" altLang="th-TH" sz="2000"/>
          </a:p>
        </p:txBody>
      </p:sp>
      <p:pic>
        <p:nvPicPr>
          <p:cNvPr id="153613" name="Picture 13" descr="06-0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3157537"/>
            <a:ext cx="4191000" cy="2328863"/>
          </a:xfrm>
          <a:noFill/>
          <a:ln w="38100">
            <a:noFill/>
            <a:miter lim="800000"/>
            <a:headEnd/>
            <a:tailEnd/>
          </a:ln>
        </p:spPr>
      </p:pic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624A-F5F3-4901-BD23-B0E10DE209BC}" type="slidenum">
              <a:rPr lang="en-US" altLang="th-TH"/>
              <a:pPr/>
              <a:t>29</a:t>
            </a:fld>
            <a:endParaRPr lang="en-US" altLang="th-TH"/>
          </a:p>
        </p:txBody>
      </p:sp>
      <p:sp>
        <p:nvSpPr>
          <p:cNvPr id="153604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b="1" u="sng"/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-3810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3609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3610" name="Text Box 10"/>
          <p:cNvSpPr txBox="1">
            <a:spLocks noChangeArrowheads="1"/>
          </p:cNvSpPr>
          <p:nvPr/>
        </p:nvSpPr>
        <p:spPr bwMode="auto">
          <a:xfrm>
            <a:off x="5943600" y="3962400"/>
            <a:ext cx="2133600" cy="8540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sz="2000" b="1" i="1">
                <a:solidFill>
                  <a:srgbClr val="FF6600"/>
                </a:solidFill>
              </a:rPr>
              <a:t>Answer:</a:t>
            </a:r>
          </a:p>
          <a:p>
            <a:pPr>
              <a:spcBef>
                <a:spcPct val="50000"/>
              </a:spcBef>
            </a:pPr>
            <a:r>
              <a:rPr lang="en-US" altLang="th-TH" sz="2000" b="1">
                <a:solidFill>
                  <a:srgbClr val="FF6600"/>
                </a:solidFill>
              </a:rPr>
              <a:t>C</a:t>
            </a:r>
            <a:r>
              <a:rPr lang="en-US" altLang="th-TH" sz="2000" b="1" baseline="-25000">
                <a:solidFill>
                  <a:srgbClr val="FF6600"/>
                </a:solidFill>
              </a:rPr>
              <a:t>eq</a:t>
            </a:r>
            <a:r>
              <a:rPr lang="en-US" altLang="th-TH" sz="2000" b="1">
                <a:solidFill>
                  <a:srgbClr val="FF6600"/>
                </a:solidFill>
              </a:rPr>
              <a:t> =  </a:t>
            </a:r>
            <a:r>
              <a:rPr lang="en-US" altLang="th-TH" sz="2000" b="1" u="sng">
                <a:solidFill>
                  <a:srgbClr val="FF6600"/>
                </a:solidFill>
              </a:rPr>
              <a:t>40</a:t>
            </a:r>
            <a:r>
              <a:rPr lang="en-US" altLang="th-TH" sz="2000" b="1" u="sng">
                <a:solidFill>
                  <a:srgbClr val="FF6600"/>
                </a:solidFill>
                <a:sym typeface="Symbol" panose="05050102010706020507" pitchFamily="18" charset="2"/>
              </a:rPr>
              <a:t></a:t>
            </a:r>
            <a:r>
              <a:rPr lang="en-US" altLang="th-TH" sz="2000" b="1" u="sng">
                <a:solidFill>
                  <a:srgbClr val="FF6600"/>
                </a:solidFill>
              </a:rPr>
              <a:t>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6.1 </a:t>
            </a:r>
            <a:r>
              <a:rPr lang="en-US" altLang="th-TH" sz="4000" dirty="0" smtClean="0"/>
              <a:t>Capacitors</a:t>
            </a:r>
            <a:endParaRPr lang="en-US" altLang="th-TH" sz="4000" dirty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8077200" cy="1066800"/>
          </a:xfrm>
        </p:spPr>
        <p:txBody>
          <a:bodyPr>
            <a:normAutofit/>
          </a:bodyPr>
          <a:lstStyle/>
          <a:p>
            <a:r>
              <a:rPr lang="en-US" altLang="th-TH" sz="2800" dirty="0"/>
              <a:t>A capacitor is a passive element designed  </a:t>
            </a:r>
            <a:r>
              <a:rPr lang="en-US" altLang="th-TH" sz="2800" dirty="0" smtClean="0"/>
              <a:t>to </a:t>
            </a:r>
            <a:r>
              <a:rPr lang="en-US" altLang="th-TH" sz="2800" b="1" dirty="0"/>
              <a:t>store energy</a:t>
            </a:r>
            <a:r>
              <a:rPr lang="en-US" altLang="th-TH" sz="2800" dirty="0"/>
              <a:t> in its </a:t>
            </a:r>
            <a:r>
              <a:rPr lang="en-US" altLang="th-TH" sz="2800" b="1" dirty="0"/>
              <a:t>electric field.</a:t>
            </a:r>
            <a:r>
              <a:rPr lang="en-US" altLang="th-TH" sz="3200" b="1" dirty="0"/>
              <a:t> 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DA8A-3943-448C-B533-73A6AA647681}" type="slidenum">
              <a:rPr lang="en-US" altLang="th-TH"/>
              <a:pPr/>
              <a:t>3</a:t>
            </a:fld>
            <a:endParaRPr lang="en-US" altLang="th-TH"/>
          </a:p>
        </p:txBody>
      </p:sp>
      <p:sp>
        <p:nvSpPr>
          <p:cNvPr id="141321" name="Rectangle 9"/>
          <p:cNvSpPr>
            <a:spLocks noChangeArrowheads="1"/>
          </p:cNvSpPr>
          <p:nvPr/>
        </p:nvSpPr>
        <p:spPr bwMode="auto">
          <a:xfrm>
            <a:off x="457200" y="5602288"/>
            <a:ext cx="822960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th-TH" sz="2400" dirty="0"/>
              <a:t>A </a:t>
            </a:r>
            <a:r>
              <a:rPr lang="en-US" altLang="th-TH" sz="2400" b="1" dirty="0"/>
              <a:t>capacitor</a:t>
            </a:r>
            <a:r>
              <a:rPr lang="en-US" altLang="th-TH" sz="2400" dirty="0"/>
              <a:t> consists of two conducting plates separated by an insulator (or dielectric).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09800"/>
            <a:ext cx="3153936" cy="3386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02" y="2323952"/>
            <a:ext cx="2749698" cy="2749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30</a:t>
            </a:fld>
            <a:endParaRPr lang="en-US" altLang="th-TH"/>
          </a:p>
        </p:txBody>
      </p:sp>
      <p:pic>
        <p:nvPicPr>
          <p:cNvPr id="6" name="Picture 13" descr="06-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609600"/>
            <a:ext cx="4191000" cy="23288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1295400" y="457200"/>
            <a:ext cx="1143000" cy="1828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19400" y="838200"/>
            <a:ext cx="1981201" cy="15240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86000" y="2286000"/>
            <a:ext cx="457200" cy="1752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</p:cNvCxnSpPr>
          <p:nvPr/>
        </p:nvCxnSpPr>
        <p:spPr>
          <a:xfrm>
            <a:off x="4800601" y="1600200"/>
            <a:ext cx="80009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37612"/>
              </p:ext>
            </p:extLst>
          </p:nvPr>
        </p:nvGraphicFramePr>
        <p:xfrm>
          <a:off x="1376362" y="4191000"/>
          <a:ext cx="2657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30" name="Equation" r:id="rId4" imgW="1066680" imgH="203040" progId="Equation.3">
                  <p:embed/>
                </p:oleObj>
              </mc:Choice>
              <mc:Fallback>
                <p:oleObj name="Equation" r:id="rId4" imgW="1066680" imgH="2030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6362" y="4191000"/>
                        <a:ext cx="2657475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090860"/>
              </p:ext>
            </p:extLst>
          </p:nvPr>
        </p:nvGraphicFramePr>
        <p:xfrm>
          <a:off x="6276491" y="1283493"/>
          <a:ext cx="272097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31" name="Equation" r:id="rId6" imgW="1091880" imgH="393480" progId="Equation.3">
                  <p:embed/>
                </p:oleObj>
              </mc:Choice>
              <mc:Fallback>
                <p:oleObj name="Equation" r:id="rId6" imgW="109188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6491" y="1283493"/>
                        <a:ext cx="2720975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/>
        </p:nvSpPr>
        <p:spPr>
          <a:xfrm>
            <a:off x="2333623" y="1050132"/>
            <a:ext cx="1981201" cy="1524000"/>
          </a:xfrm>
          <a:prstGeom prst="roundRect">
            <a:avLst/>
          </a:prstGeom>
          <a:noFill/>
          <a:ln w="38100">
            <a:solidFill>
              <a:srgbClr val="0066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171950" y="2514600"/>
            <a:ext cx="476250" cy="647700"/>
          </a:xfrm>
          <a:prstGeom prst="straightConnector1">
            <a:avLst/>
          </a:prstGeom>
          <a:ln w="38100">
            <a:solidFill>
              <a:srgbClr val="0066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8650" y="4144377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(1)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0700" y="1370946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(2)</a:t>
            </a:r>
            <a:endParaRPr lang="en-US" sz="40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483114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(3)</a:t>
            </a:r>
            <a:endParaRPr lang="en-US" sz="40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468908"/>
              </p:ext>
            </p:extLst>
          </p:nvPr>
        </p:nvGraphicFramePr>
        <p:xfrm>
          <a:off x="5200650" y="3555487"/>
          <a:ext cx="250031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32" name="Equation" r:id="rId8" imgW="1002960" imgH="203040" progId="Equation.3">
                  <p:embed/>
                </p:oleObj>
              </mc:Choice>
              <mc:Fallback>
                <p:oleObj name="Equation" r:id="rId8" imgW="1002960" imgH="2030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0650" y="3555487"/>
                        <a:ext cx="2500312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171950" y="5486470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(4)</a:t>
            </a:r>
            <a:endParaRPr lang="en-US" sz="4000" b="1" dirty="0">
              <a:solidFill>
                <a:srgbClr val="7030A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329602"/>
              </p:ext>
            </p:extLst>
          </p:nvPr>
        </p:nvGraphicFramePr>
        <p:xfrm>
          <a:off x="4742964" y="5242754"/>
          <a:ext cx="272097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33" name="Equation" r:id="rId10" imgW="1091880" imgH="393480" progId="Equation.3">
                  <p:embed/>
                </p:oleObj>
              </mc:Choice>
              <mc:Fallback>
                <p:oleObj name="Equation" r:id="rId10" imgW="1091880" imgH="393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42964" y="5242754"/>
                        <a:ext cx="2720975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3457574" y="4641920"/>
            <a:ext cx="1285390" cy="6920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791200" y="4005332"/>
            <a:ext cx="1153009" cy="12374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52206" y="3364707"/>
            <a:ext cx="7886701" cy="15240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543" y="210504"/>
            <a:ext cx="2164268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31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800"/>
            <a:ext cx="2232853" cy="411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762000"/>
            <a:ext cx="8474174" cy="777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76400"/>
            <a:ext cx="5700254" cy="198137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57250" y="1722085"/>
            <a:ext cx="2057400" cy="18593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85800" y="1645714"/>
            <a:ext cx="2743200" cy="1981372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14350" y="1524172"/>
            <a:ext cx="4438650" cy="2209628"/>
          </a:xfrm>
          <a:prstGeom prst="roundRect">
            <a:avLst/>
          </a:prstGeom>
          <a:noFill/>
          <a:ln w="38100">
            <a:solidFill>
              <a:srgbClr val="0066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1000" y="1448144"/>
            <a:ext cx="5334000" cy="2361856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57250" y="3581401"/>
            <a:ext cx="304800" cy="904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9" idx="0"/>
          </p:cNvCxnSpPr>
          <p:nvPr/>
        </p:nvCxnSpPr>
        <p:spPr>
          <a:xfrm>
            <a:off x="2366504" y="3657429"/>
            <a:ext cx="942974" cy="22044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59752" y="3743325"/>
            <a:ext cx="531248" cy="981075"/>
          </a:xfrm>
          <a:prstGeom prst="straightConnector1">
            <a:avLst/>
          </a:prstGeom>
          <a:ln w="38100">
            <a:solidFill>
              <a:srgbClr val="0066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72305" y="3822771"/>
            <a:ext cx="1023695" cy="9016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308922"/>
              </p:ext>
            </p:extLst>
          </p:nvPr>
        </p:nvGraphicFramePr>
        <p:xfrm>
          <a:off x="361950" y="4612041"/>
          <a:ext cx="218281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50" name="Equation" r:id="rId6" imgW="876240" imgH="393480" progId="Equation.3">
                  <p:embed/>
                </p:oleObj>
              </mc:Choice>
              <mc:Fallback>
                <p:oleObj name="Equation" r:id="rId6" imgW="876240" imgH="393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50" y="4612041"/>
                        <a:ext cx="2182812" cy="98107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003492"/>
              </p:ext>
            </p:extLst>
          </p:nvPr>
        </p:nvGraphicFramePr>
        <p:xfrm>
          <a:off x="2266491" y="5861879"/>
          <a:ext cx="20859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51" name="Equation" r:id="rId8" imgW="838080" imgH="203040" progId="Equation.3">
                  <p:embed/>
                </p:oleObj>
              </mc:Choice>
              <mc:Fallback>
                <p:oleObj name="Equation" r:id="rId8" imgW="838080" imgH="20304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6491" y="5861879"/>
                        <a:ext cx="2085975" cy="506412"/>
                      </a:xfrm>
                      <a:prstGeom prst="rect">
                        <a:avLst/>
                      </a:prstGeom>
                      <a:ln w="25400"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924370"/>
              </p:ext>
            </p:extLst>
          </p:nvPr>
        </p:nvGraphicFramePr>
        <p:xfrm>
          <a:off x="3221038" y="4684713"/>
          <a:ext cx="24638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52" name="Equation" r:id="rId10" imgW="990360" imgH="203040" progId="Equation.3">
                  <p:embed/>
                </p:oleObj>
              </mc:Choice>
              <mc:Fallback>
                <p:oleObj name="Equation" r:id="rId10" imgW="990360" imgH="2030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21038" y="4684713"/>
                        <a:ext cx="2463800" cy="506412"/>
                      </a:xfrm>
                      <a:prstGeom prst="rect">
                        <a:avLst/>
                      </a:prstGeom>
                      <a:ln w="25400">
                        <a:solidFill>
                          <a:srgbClr val="0066C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786135"/>
              </p:ext>
            </p:extLst>
          </p:nvPr>
        </p:nvGraphicFramePr>
        <p:xfrm>
          <a:off x="6096000" y="4769179"/>
          <a:ext cx="25622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53" name="Equation" r:id="rId12" imgW="1028520" imgH="393480" progId="Equation.3">
                  <p:embed/>
                </p:oleObj>
              </mc:Choice>
              <mc:Fallback>
                <p:oleObj name="Equation" r:id="rId12" imgW="1028520" imgH="393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96000" y="4769179"/>
                        <a:ext cx="2562225" cy="981075"/>
                      </a:xfrm>
                      <a:prstGeom prst="rect">
                        <a:avLst/>
                      </a:prstGeom>
                      <a:ln w="25400">
                        <a:solidFill>
                          <a:srgbClr val="7030A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108718" y="4043363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(1)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69284" y="5807851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(2)</a:t>
            </a:r>
            <a:endParaRPr lang="en-US" sz="40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90325" y="4126811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(3)</a:t>
            </a:r>
            <a:endParaRPr lang="en-US" sz="40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9400" y="4258098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(4)</a:t>
            </a:r>
            <a:endParaRPr lang="en-US" sz="4000" b="1" dirty="0">
              <a:solidFill>
                <a:srgbClr val="7030A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30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32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2408129" cy="457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0"/>
            <a:ext cx="8062659" cy="464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1333084"/>
            <a:ext cx="4701947" cy="2263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463689"/>
            <a:ext cx="4359018" cy="983065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5061519">
            <a:off x="4247219" y="1819855"/>
            <a:ext cx="4572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3477395"/>
            <a:ext cx="4846740" cy="502964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6294309" y="2793515"/>
            <a:ext cx="457200" cy="379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76" y="4599484"/>
            <a:ext cx="3962743" cy="823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6327" y="4566653"/>
            <a:ext cx="3970364" cy="8687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7175" y="4079944"/>
            <a:ext cx="8168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กระแสที่ไหลผ่าน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2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2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 ประจุของ </a:t>
            </a:r>
            <a:r>
              <a:rPr lang="en-US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2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2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จึงเท่ากัน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076" y="5904969"/>
            <a:ext cx="4591324" cy="6201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7175" y="5453140"/>
            <a:ext cx="96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46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6.2 Series and Parallel </a:t>
            </a:r>
            <a:r>
              <a:rPr lang="en-US" altLang="th-TH" sz="4000" dirty="0" smtClean="0"/>
              <a:t>Capacitors</a:t>
            </a:r>
            <a:endParaRPr lang="en-US" altLang="th-TH" sz="4000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95376"/>
            <a:ext cx="7924800" cy="1295400"/>
          </a:xfrm>
        </p:spPr>
        <p:txBody>
          <a:bodyPr/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th-TH" sz="2400" b="1" u="sng" dirty="0"/>
              <a:t>Example 4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th-TH" sz="2400" dirty="0"/>
              <a:t>Find the voltage across each of the capacitors in </a:t>
            </a:r>
            <a:r>
              <a:rPr lang="en-US" altLang="zh-TW" sz="2400" dirty="0">
                <a:ea typeface="PMingLiU" pitchFamily="18" charset="-120"/>
              </a:rPr>
              <a:t>the circuit shown below:</a:t>
            </a:r>
            <a:endParaRPr lang="en-US" altLang="th-TH" sz="2400" dirty="0"/>
          </a:p>
          <a:p>
            <a:pPr marL="0" indent="0">
              <a:lnSpc>
                <a:spcPct val="90000"/>
              </a:lnSpc>
            </a:pPr>
            <a:endParaRPr lang="en-US" altLang="th-TH" sz="2400" dirty="0"/>
          </a:p>
        </p:txBody>
      </p:sp>
      <p:pic>
        <p:nvPicPr>
          <p:cNvPr id="154636" name="Picture 12" descr="06-02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446337"/>
            <a:ext cx="4495800" cy="2028825"/>
          </a:xfrm>
          <a:noFill/>
          <a:ln w="38100">
            <a:noFill/>
            <a:miter lim="800000"/>
            <a:headEnd/>
            <a:tailEnd/>
          </a:ln>
        </p:spPr>
      </p:pic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EF8-10F7-4594-AC74-E7E7491057EB}" type="slidenum">
              <a:rPr lang="en-US" altLang="th-TH"/>
              <a:pPr/>
              <a:t>33</a:t>
            </a:fld>
            <a:endParaRPr lang="en-US" altLang="th-TH"/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4631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4632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4633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4634" name="Text Box 10"/>
          <p:cNvSpPr txBox="1">
            <a:spLocks noChangeArrowheads="1"/>
          </p:cNvSpPr>
          <p:nvPr/>
        </p:nvSpPr>
        <p:spPr bwMode="auto">
          <a:xfrm>
            <a:off x="6781800" y="2216150"/>
            <a:ext cx="1905000" cy="22256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sz="2000" b="1" i="1" dirty="0">
                <a:solidFill>
                  <a:srgbClr val="FF6600"/>
                </a:solidFill>
              </a:rPr>
              <a:t>Answer:</a:t>
            </a:r>
          </a:p>
          <a:p>
            <a:pPr>
              <a:spcBef>
                <a:spcPct val="50000"/>
              </a:spcBef>
            </a:pPr>
            <a:r>
              <a:rPr lang="en-US" altLang="th-TH" sz="2000" b="1" dirty="0">
                <a:solidFill>
                  <a:srgbClr val="FF6600"/>
                </a:solidFill>
              </a:rPr>
              <a:t>v</a:t>
            </a:r>
            <a:r>
              <a:rPr lang="en-US" altLang="th-TH" sz="2000" b="1" baseline="-25000" dirty="0">
                <a:solidFill>
                  <a:srgbClr val="FF6600"/>
                </a:solidFill>
              </a:rPr>
              <a:t>1</a:t>
            </a:r>
            <a:r>
              <a:rPr lang="en-US" altLang="th-TH" sz="2000" b="1" dirty="0">
                <a:solidFill>
                  <a:srgbClr val="FF6600"/>
                </a:solidFill>
              </a:rPr>
              <a:t> =  30V</a:t>
            </a:r>
          </a:p>
          <a:p>
            <a:pPr>
              <a:spcBef>
                <a:spcPct val="50000"/>
              </a:spcBef>
            </a:pPr>
            <a:r>
              <a:rPr lang="en-US" altLang="th-TH" sz="2000" b="1" dirty="0">
                <a:solidFill>
                  <a:srgbClr val="FF6600"/>
                </a:solidFill>
              </a:rPr>
              <a:t>v</a:t>
            </a:r>
            <a:r>
              <a:rPr lang="en-US" altLang="th-TH" sz="2000" b="1" baseline="-25000" dirty="0">
                <a:solidFill>
                  <a:srgbClr val="FF6600"/>
                </a:solidFill>
              </a:rPr>
              <a:t>2</a:t>
            </a:r>
            <a:r>
              <a:rPr lang="en-US" altLang="th-TH" sz="2000" b="1" dirty="0">
                <a:solidFill>
                  <a:srgbClr val="FF6600"/>
                </a:solidFill>
              </a:rPr>
              <a:t> = 30V</a:t>
            </a:r>
          </a:p>
          <a:p>
            <a:pPr>
              <a:spcBef>
                <a:spcPct val="50000"/>
              </a:spcBef>
            </a:pPr>
            <a:r>
              <a:rPr lang="en-US" altLang="th-TH" sz="2000" b="1" dirty="0">
                <a:solidFill>
                  <a:srgbClr val="FF6600"/>
                </a:solidFill>
              </a:rPr>
              <a:t>v</a:t>
            </a:r>
            <a:r>
              <a:rPr lang="en-US" altLang="th-TH" sz="2000" b="1" baseline="-25000" dirty="0">
                <a:solidFill>
                  <a:srgbClr val="FF6600"/>
                </a:solidFill>
              </a:rPr>
              <a:t>3</a:t>
            </a:r>
            <a:r>
              <a:rPr lang="en-US" altLang="th-TH" sz="2000" b="1" dirty="0">
                <a:solidFill>
                  <a:srgbClr val="FF6600"/>
                </a:solidFill>
              </a:rPr>
              <a:t> = 10V</a:t>
            </a:r>
          </a:p>
          <a:p>
            <a:pPr>
              <a:spcBef>
                <a:spcPct val="50000"/>
              </a:spcBef>
            </a:pPr>
            <a:r>
              <a:rPr lang="en-US" altLang="th-TH" sz="2000" b="1" dirty="0">
                <a:solidFill>
                  <a:srgbClr val="FF6600"/>
                </a:solidFill>
              </a:rPr>
              <a:t>v</a:t>
            </a:r>
            <a:r>
              <a:rPr lang="en-US" altLang="th-TH" sz="2000" b="1" baseline="-25000" dirty="0">
                <a:solidFill>
                  <a:srgbClr val="FF6600"/>
                </a:solidFill>
              </a:rPr>
              <a:t>4</a:t>
            </a:r>
            <a:r>
              <a:rPr lang="en-US" altLang="th-TH" sz="2000" b="1" dirty="0">
                <a:solidFill>
                  <a:srgbClr val="FF6600"/>
                </a:solidFill>
              </a:rPr>
              <a:t> = 20V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4779387"/>
            <a:ext cx="3095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ไปทำเอง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6.3 </a:t>
            </a:r>
            <a:r>
              <a:rPr lang="en-US" altLang="th-TH" sz="4000" dirty="0" smtClean="0"/>
              <a:t>Inductors</a:t>
            </a:r>
            <a:endParaRPr lang="en-US" altLang="th-TH" sz="4000" dirty="0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911" y="1312863"/>
            <a:ext cx="8153400" cy="914400"/>
          </a:xfrm>
        </p:spPr>
        <p:txBody>
          <a:bodyPr/>
          <a:lstStyle/>
          <a:p>
            <a:r>
              <a:rPr lang="en-US" altLang="th-TH" sz="2400" dirty="0"/>
              <a:t>An inductor is a passive element designed   </a:t>
            </a:r>
            <a:r>
              <a:rPr lang="en-US" altLang="th-TH" sz="2400" dirty="0" smtClean="0"/>
              <a:t>to </a:t>
            </a:r>
            <a:r>
              <a:rPr lang="en-US" altLang="th-TH" sz="2400" dirty="0"/>
              <a:t>store energy in its magnetic field. 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E4A7-23EB-416B-A5C4-1AA495EEF8F1}" type="slidenum">
              <a:rPr lang="en-US" altLang="th-TH"/>
              <a:pPr/>
              <a:t>34</a:t>
            </a:fld>
            <a:endParaRPr lang="en-US" altLang="th-TH"/>
          </a:p>
        </p:txBody>
      </p:sp>
      <p:sp>
        <p:nvSpPr>
          <p:cNvPr id="156678" name="Rectangle 6"/>
          <p:cNvSpPr>
            <a:spLocks noChangeArrowheads="1"/>
          </p:cNvSpPr>
          <p:nvPr/>
        </p:nvSpPr>
        <p:spPr bwMode="auto">
          <a:xfrm>
            <a:off x="533400" y="5449888"/>
            <a:ext cx="815340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sz="2400"/>
          </a:p>
        </p:txBody>
      </p:sp>
      <p:sp>
        <p:nvSpPr>
          <p:cNvPr id="156683" name="Rectangle 11"/>
          <p:cNvSpPr>
            <a:spLocks noChangeArrowheads="1"/>
          </p:cNvSpPr>
          <p:nvPr/>
        </p:nvSpPr>
        <p:spPr bwMode="auto">
          <a:xfrm>
            <a:off x="533400" y="5156343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th-TH" sz="2400" dirty="0"/>
              <a:t>An inductor consists of a coil of conducting wire.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512" y="2133600"/>
            <a:ext cx="4343400" cy="27639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282" y="5741288"/>
            <a:ext cx="891462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 </a:t>
            </a:r>
            <a:r>
              <a:rPr lang="th-TH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ตัวเหนี่ยวนำ ประกอบด้วยขดลวดตัวนำ เมื่อจ่ายกระแสไฟฟ้า</a:t>
            </a: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 </a:t>
            </a:r>
            <a:r>
              <a:rPr lang="en-US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 </a:t>
            </a:r>
            <a:r>
              <a:rPr lang="th-TH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จะเกิดสนามแม่เหล็กขึ้น เป็นการเก็บพลังงานในรูปสนามแม่เหล็ก</a:t>
            </a:r>
            <a:endParaRPr lang="en-US" sz="32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5718" y="422067"/>
            <a:ext cx="3871573" cy="93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มอเตอร์ไฟฟ้ามีส่วนประกอบเป็น </a:t>
            </a:r>
            <a:endParaRPr lang="en-US" sz="3200" b="1" dirty="0" smtClean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en-US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 </a:t>
            </a:r>
            <a:r>
              <a:rPr lang="th-TH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en-US" sz="32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Resistor</a:t>
            </a:r>
            <a:endParaRPr lang="en-US" sz="32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35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2" y="843035"/>
            <a:ext cx="1295400" cy="1069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30" y="681421"/>
            <a:ext cx="1635067" cy="154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35" y="767266"/>
            <a:ext cx="2192425" cy="1227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598077"/>
            <a:ext cx="2683431" cy="18995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924876"/>
            <a:ext cx="3048802" cy="20244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11644"/>
          <a:stretch/>
        </p:blipFill>
        <p:spPr>
          <a:xfrm>
            <a:off x="4495800" y="3790011"/>
            <a:ext cx="2200305" cy="24527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4563" y="2507034"/>
            <a:ext cx="4711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 </a:t>
            </a:r>
            <a:r>
              <a:rPr lang="th-TH" sz="40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ในวงจรอิเล็กทรอนิกส์</a:t>
            </a:r>
            <a:endParaRPr lang="en-US" sz="40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65" y="6192112"/>
            <a:ext cx="731001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 </a:t>
            </a:r>
            <a:r>
              <a:rPr lang="th-TH" sz="40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ในสถานีไฟฟ้าแรงสูง (เรียกว่า </a:t>
            </a:r>
            <a:r>
              <a:rPr lang="en-US" sz="40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Reactor</a:t>
            </a:r>
            <a:r>
              <a:rPr lang="th-TH" sz="40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40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420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6.3 </a:t>
            </a:r>
            <a:r>
              <a:rPr lang="en-US" altLang="th-TH" sz="4000" dirty="0" smtClean="0"/>
              <a:t>Inductors</a:t>
            </a:r>
            <a:endParaRPr lang="en-US" altLang="th-TH" sz="4000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8153400" cy="1371600"/>
          </a:xfrm>
        </p:spPr>
        <p:txBody>
          <a:bodyPr/>
          <a:lstStyle/>
          <a:p>
            <a:r>
              <a:rPr lang="en-US" altLang="th-TH" sz="2400" dirty="0"/>
              <a:t>Inductance is the property whereby an inductor exhibits opposition to the change of current flowing through it, measured in henrys (H).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E33AC-4AF6-4B5C-ADC7-EBAE3E853518}" type="slidenum">
              <a:rPr lang="en-US" altLang="th-TH"/>
              <a:pPr/>
              <a:t>36</a:t>
            </a:fld>
            <a:endParaRPr lang="en-US" altLang="th-TH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533400" y="5449888"/>
            <a:ext cx="815340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sz="2400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457200" y="34290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th-TH" sz="2400" dirty="0"/>
              <a:t>The unit of inductors is Henry (H), </a:t>
            </a:r>
            <a:r>
              <a:rPr lang="en-US" altLang="th-TH" sz="2400" dirty="0" err="1"/>
              <a:t>mH</a:t>
            </a:r>
            <a:r>
              <a:rPr lang="en-US" altLang="th-TH" sz="2400" dirty="0"/>
              <a:t> (10</a:t>
            </a:r>
            <a:r>
              <a:rPr lang="en-US" altLang="th-TH" sz="2400" baseline="30000" dirty="0"/>
              <a:t>–3</a:t>
            </a:r>
            <a:r>
              <a:rPr lang="en-US" altLang="th-TH" sz="2400" dirty="0"/>
              <a:t>) and </a:t>
            </a:r>
            <a:r>
              <a:rPr lang="en-US" altLang="th-TH" sz="2400" dirty="0">
                <a:sym typeface="Symbol" panose="05050102010706020507" pitchFamily="18" charset="2"/>
              </a:rPr>
              <a:t></a:t>
            </a:r>
            <a:r>
              <a:rPr lang="en-US" altLang="th-TH" sz="2400" dirty="0"/>
              <a:t>H (10</a:t>
            </a:r>
            <a:r>
              <a:rPr lang="en-US" altLang="th-TH" sz="2400" baseline="30000" dirty="0"/>
              <a:t>–6</a:t>
            </a:r>
            <a:r>
              <a:rPr lang="en-US" altLang="th-TH" sz="2400" dirty="0"/>
              <a:t>).</a:t>
            </a:r>
            <a:r>
              <a:rPr lang="en-US" altLang="th-TH" dirty="0"/>
              <a:t> </a:t>
            </a:r>
          </a:p>
        </p:txBody>
      </p:sp>
      <p:sp>
        <p:nvSpPr>
          <p:cNvPr id="158729" name="Rectangle 9"/>
          <p:cNvSpPr>
            <a:spLocks noChangeArrowheads="1"/>
          </p:cNvSpPr>
          <p:nvPr/>
        </p:nvSpPr>
        <p:spPr bwMode="auto">
          <a:xfrm>
            <a:off x="0" y="3052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587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88423"/>
              </p:ext>
            </p:extLst>
          </p:nvPr>
        </p:nvGraphicFramePr>
        <p:xfrm>
          <a:off x="1752600" y="2286000"/>
          <a:ext cx="16764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5" name="Equation" r:id="rId4" imgW="596900" imgH="431800" progId="Equation.3">
                  <p:embed/>
                </p:oleObj>
              </mc:Choice>
              <mc:Fallback>
                <p:oleObj name="Equation" r:id="rId4" imgW="596900" imgH="431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86000"/>
                        <a:ext cx="1676400" cy="1193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731" name="Rectangle 11"/>
          <p:cNvSpPr>
            <a:spLocks noChangeArrowheads="1"/>
          </p:cNvSpPr>
          <p:nvPr/>
        </p:nvSpPr>
        <p:spPr bwMode="auto">
          <a:xfrm>
            <a:off x="0" y="3090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587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519383"/>
              </p:ext>
            </p:extLst>
          </p:nvPr>
        </p:nvGraphicFramePr>
        <p:xfrm>
          <a:off x="5181600" y="2362200"/>
          <a:ext cx="18478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6" name="Equation" r:id="rId6" imgW="774364" imgH="418918" progId="Equation.3">
                  <p:embed/>
                </p:oleObj>
              </mc:Choice>
              <mc:Fallback>
                <p:oleObj name="Equation" r:id="rId6" imgW="774364" imgH="41891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362200"/>
                        <a:ext cx="1847850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732" name="Text Box 12"/>
          <p:cNvSpPr txBox="1">
            <a:spLocks noChangeArrowheads="1"/>
          </p:cNvSpPr>
          <p:nvPr/>
        </p:nvSpPr>
        <p:spPr bwMode="auto">
          <a:xfrm>
            <a:off x="3886200" y="25908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th-TH" sz="2400"/>
              <a:t>and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381000" y="4687889"/>
            <a:ext cx="8458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th-TH" sz="2400" dirty="0"/>
              <a:t>An inductor acts like a short circuit to dc (di/</a:t>
            </a:r>
            <a:r>
              <a:rPr lang="en-US" altLang="th-TH" sz="2400" dirty="0" err="1"/>
              <a:t>dt</a:t>
            </a:r>
            <a:r>
              <a:rPr lang="en-US" altLang="th-TH" sz="2400" dirty="0"/>
              <a:t> = 0) and its current cannot change abruptly.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019" y="2110557"/>
            <a:ext cx="1303912" cy="1230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37</a:t>
            </a:fld>
            <a:endParaRPr lang="en-US" altLang="th-TH"/>
          </a:p>
        </p:txBody>
      </p:sp>
      <p:sp>
        <p:nvSpPr>
          <p:cNvPr id="7" name="TextBox 6"/>
          <p:cNvSpPr txBox="1"/>
          <p:nvPr/>
        </p:nvSpPr>
        <p:spPr>
          <a:xfrm>
            <a:off x="914400" y="76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304800"/>
            <a:ext cx="82285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Joseph Henry </a:t>
            </a: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(1797 – 1878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</a:p>
          <a:p>
            <a:pPr>
              <a:lnSpc>
                <a:spcPts val="3200"/>
              </a:lnSpc>
            </a:pP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 American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scientist who </a:t>
            </a: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served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as </a:t>
            </a:r>
            <a:endParaRPr lang="en-GB" sz="3600" b="1" dirty="0" smtClean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first Secretary </a:t>
            </a: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of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Smithsonian </a:t>
            </a:r>
            <a:endParaRPr lang="en-GB" sz="3600" b="1" dirty="0" smtClean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Institution. Henry discovered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</a:t>
            </a:r>
            <a:endParaRPr lang="en-GB" sz="3600" b="1" dirty="0" smtClean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electromagnetic phenomenon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of </a:t>
            </a:r>
            <a:endParaRPr lang="en-GB" sz="3600" b="1" dirty="0" smtClean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self-inductance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He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also discovered </a:t>
            </a:r>
            <a:endParaRPr lang="en-GB" sz="3600" b="1" dirty="0" smtClean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mutual inductance before,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independently of </a:t>
            </a: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Michael </a:t>
            </a:r>
          </a:p>
          <a:p>
            <a:pPr>
              <a:lnSpc>
                <a:spcPts val="3200"/>
              </a:lnSpc>
            </a:pP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Faraday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though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Faraday was the first to make </a:t>
            </a: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</a:t>
            </a:r>
          </a:p>
          <a:p>
            <a:pPr>
              <a:lnSpc>
                <a:spcPts val="3200"/>
              </a:lnSpc>
            </a:pP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discovery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and </a:t>
            </a: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publish </a:t>
            </a:r>
            <a:r>
              <a:rPr lang="en-GB" sz="3600" b="1" dirty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his </a:t>
            </a:r>
            <a:r>
              <a:rPr lang="en-GB" sz="3600" b="1" dirty="0" smtClean="0">
                <a:solidFill>
                  <a:srgbClr val="0066C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results.</a:t>
            </a:r>
            <a:endParaRPr lang="en-US" sz="3600" b="1" dirty="0">
              <a:solidFill>
                <a:srgbClr val="0066CC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04800"/>
            <a:ext cx="2004291" cy="2286000"/>
          </a:xfrm>
          <a:prstGeom prst="rect">
            <a:avLst/>
          </a:prstGeom>
        </p:spPr>
      </p:pic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570497"/>
              </p:ext>
            </p:extLst>
          </p:nvPr>
        </p:nvGraphicFramePr>
        <p:xfrm>
          <a:off x="3429000" y="3962400"/>
          <a:ext cx="18478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7" name="Equation" r:id="rId4" imgW="774364" imgH="418918" progId="Equation.3">
                  <p:embed/>
                </p:oleObj>
              </mc:Choice>
              <mc:Fallback>
                <p:oleObj name="Equation" r:id="rId4" imgW="774364" imgH="418918" progId="Equation.3">
                  <p:embed/>
                  <p:pic>
                    <p:nvPicPr>
                      <p:cNvPr id="1587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962400"/>
                        <a:ext cx="1847850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962400"/>
            <a:ext cx="1303912" cy="12305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9789" y="5352450"/>
            <a:ext cx="79448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 =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จำนวนรอบของขดลวด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A =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พื้นที่หน้าตัดของแกนขดลวด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=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ความยาวของขดลวด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 </a:t>
            </a:r>
            <a:r>
              <a:rPr lang="en-US" sz="3200" b="1" dirty="0" smtClean="0">
                <a:solidFill>
                  <a:srgbClr val="FF0000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m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=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Permeability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ของแกนขดลวด 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83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6.3 </a:t>
            </a:r>
            <a:r>
              <a:rPr lang="en-US" altLang="th-TH" sz="4000" dirty="0" smtClean="0"/>
              <a:t>Inductors</a:t>
            </a:r>
            <a:endParaRPr lang="en-US" altLang="th-TH" sz="4000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" y="1164649"/>
            <a:ext cx="8153400" cy="926892"/>
          </a:xfrm>
        </p:spPr>
        <p:txBody>
          <a:bodyPr>
            <a:normAutofit/>
          </a:bodyPr>
          <a:lstStyle/>
          <a:p>
            <a:r>
              <a:rPr lang="en-US" altLang="th-TH" sz="2800" dirty="0"/>
              <a:t>The current-voltage relationship of an inductor:</a:t>
            </a:r>
          </a:p>
        </p:txBody>
      </p:sp>
      <p:pic>
        <p:nvPicPr>
          <p:cNvPr id="159760" name="Picture 16" descr="Chap6_Fig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1376" y="933452"/>
            <a:ext cx="1120816" cy="2581274"/>
          </a:xfr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8D10-F1CD-4627-B999-B15E8EEC802C}" type="slidenum">
              <a:rPr lang="en-US" altLang="th-TH"/>
              <a:pPr/>
              <a:t>38</a:t>
            </a:fld>
            <a:endParaRPr lang="en-US" altLang="th-TH"/>
          </a:p>
        </p:txBody>
      </p:sp>
      <p:sp>
        <p:nvSpPr>
          <p:cNvPr id="159748" name="Rectangle 4"/>
          <p:cNvSpPr>
            <a:spLocks noChangeArrowheads="1"/>
          </p:cNvSpPr>
          <p:nvPr/>
        </p:nvSpPr>
        <p:spPr bwMode="auto">
          <a:xfrm>
            <a:off x="533400" y="5449888"/>
            <a:ext cx="815340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sz="2400"/>
          </a:p>
        </p:txBody>
      </p:sp>
      <p:sp>
        <p:nvSpPr>
          <p:cNvPr id="159750" name="Rectangle 6"/>
          <p:cNvSpPr>
            <a:spLocks noChangeArrowheads="1"/>
          </p:cNvSpPr>
          <p:nvPr/>
        </p:nvSpPr>
        <p:spPr bwMode="auto">
          <a:xfrm>
            <a:off x="0" y="3052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9752" name="Rectangle 8"/>
          <p:cNvSpPr>
            <a:spLocks noChangeArrowheads="1"/>
          </p:cNvSpPr>
          <p:nvPr/>
        </p:nvSpPr>
        <p:spPr bwMode="auto">
          <a:xfrm>
            <a:off x="0" y="3090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9756" name="Rectangle 12"/>
          <p:cNvSpPr>
            <a:spLocks noChangeArrowheads="1"/>
          </p:cNvSpPr>
          <p:nvPr/>
        </p:nvSpPr>
        <p:spPr bwMode="auto">
          <a:xfrm>
            <a:off x="0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5975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473290"/>
              </p:ext>
            </p:extLst>
          </p:nvPr>
        </p:nvGraphicFramePr>
        <p:xfrm>
          <a:off x="2438400" y="1925039"/>
          <a:ext cx="3552923" cy="1142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21" name="Equation" r:id="rId5" imgW="1371600" imgH="393700" progId="Equation.3">
                  <p:embed/>
                </p:oleObj>
              </mc:Choice>
              <mc:Fallback>
                <p:oleObj name="Equation" r:id="rId5" imgW="1371600" imgH="3937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925039"/>
                        <a:ext cx="3552923" cy="11420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58" name="Rectangle 14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07395"/>
              </p:ext>
            </p:extLst>
          </p:nvPr>
        </p:nvGraphicFramePr>
        <p:xfrm>
          <a:off x="2447925" y="3644899"/>
          <a:ext cx="16764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22" name="Equation" r:id="rId7" imgW="596900" imgH="431800" progId="Equation.3">
                  <p:embed/>
                </p:oleObj>
              </mc:Choice>
              <mc:Fallback>
                <p:oleObj name="Equation" r:id="rId7" imgW="596900" imgH="431800" progId="Equation.3">
                  <p:embed/>
                  <p:pic>
                    <p:nvPicPr>
                      <p:cNvPr id="1587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3644899"/>
                        <a:ext cx="1676400" cy="1193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42913" y="5051152"/>
            <a:ext cx="8321509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จะต่อต้านการเปลี่ยนแปลงกระแสไฟฟ้า (ไม่เหมือนกับ </a:t>
            </a:r>
          </a:p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ที่ต่อต้านการเปลี่ยนแปลงแรงดันไฟฟ้า)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6.3 </a:t>
            </a:r>
            <a:r>
              <a:rPr lang="en-US" altLang="th-TH" sz="4000" dirty="0" smtClean="0"/>
              <a:t>Inductors</a:t>
            </a:r>
            <a:endParaRPr lang="en-US" altLang="th-TH" sz="4000" dirty="0"/>
          </a:p>
        </p:txBody>
      </p:sp>
      <p:pic>
        <p:nvPicPr>
          <p:cNvPr id="159760" name="Picture 16" descr="Chap6_Fig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0" y="310358"/>
            <a:ext cx="1120816" cy="2581274"/>
          </a:xfr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8D10-F1CD-4627-B999-B15E8EEC802C}" type="slidenum">
              <a:rPr lang="en-US" altLang="th-TH"/>
              <a:pPr/>
              <a:t>39</a:t>
            </a:fld>
            <a:endParaRPr lang="en-US" altLang="th-TH"/>
          </a:p>
        </p:txBody>
      </p:sp>
      <p:sp>
        <p:nvSpPr>
          <p:cNvPr id="159749" name="Rectangle 5"/>
          <p:cNvSpPr>
            <a:spLocks noChangeArrowheads="1"/>
          </p:cNvSpPr>
          <p:nvPr/>
        </p:nvSpPr>
        <p:spPr bwMode="auto">
          <a:xfrm>
            <a:off x="442913" y="1208882"/>
            <a:ext cx="6019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th-TH" sz="2400" dirty="0"/>
              <a:t>The </a:t>
            </a:r>
            <a:r>
              <a:rPr lang="en-US" altLang="th-TH" sz="2400" dirty="0" smtClean="0"/>
              <a:t>energy </a:t>
            </a:r>
            <a:r>
              <a:rPr lang="en-US" altLang="th-TH" sz="2400" dirty="0"/>
              <a:t>stored by an inductor: </a:t>
            </a:r>
          </a:p>
        </p:txBody>
      </p:sp>
      <p:sp>
        <p:nvSpPr>
          <p:cNvPr id="159750" name="Rectangle 6"/>
          <p:cNvSpPr>
            <a:spLocks noChangeArrowheads="1"/>
          </p:cNvSpPr>
          <p:nvPr/>
        </p:nvSpPr>
        <p:spPr bwMode="auto">
          <a:xfrm>
            <a:off x="0" y="3052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9752" name="Rectangle 8"/>
          <p:cNvSpPr>
            <a:spLocks noChangeArrowheads="1"/>
          </p:cNvSpPr>
          <p:nvPr/>
        </p:nvSpPr>
        <p:spPr bwMode="auto">
          <a:xfrm>
            <a:off x="0" y="3090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59756" name="Rectangle 12"/>
          <p:cNvSpPr>
            <a:spLocks noChangeArrowheads="1"/>
          </p:cNvSpPr>
          <p:nvPr/>
        </p:nvSpPr>
        <p:spPr bwMode="auto">
          <a:xfrm>
            <a:off x="0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597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634059"/>
              </p:ext>
            </p:extLst>
          </p:nvPr>
        </p:nvGraphicFramePr>
        <p:xfrm>
          <a:off x="3471863" y="4831033"/>
          <a:ext cx="1957988" cy="1125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4" name="Equation" r:id="rId5" imgW="672808" imgH="393529" progId="Equation.3">
                  <p:embed/>
                </p:oleObj>
              </mc:Choice>
              <mc:Fallback>
                <p:oleObj name="Equation" r:id="rId5" imgW="672808" imgH="393529" progId="Equation.3">
                  <p:embed/>
                  <p:pic>
                    <p:nvPicPr>
                      <p:cNvPr id="15975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3" y="4831033"/>
                        <a:ext cx="1957988" cy="11254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b="49291"/>
          <a:stretch/>
        </p:blipFill>
        <p:spPr>
          <a:xfrm>
            <a:off x="1539118" y="1809735"/>
            <a:ext cx="4975246" cy="1029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3248978"/>
            <a:ext cx="1936279" cy="77451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590800" y="2594225"/>
            <a:ext cx="338951" cy="4847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8377" y="4597021"/>
            <a:ext cx="1673520" cy="5868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t="47585"/>
          <a:stretch/>
        </p:blipFill>
        <p:spPr>
          <a:xfrm>
            <a:off x="3276600" y="3168680"/>
            <a:ext cx="4975247" cy="106401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7391400" y="3878680"/>
            <a:ext cx="0" cy="5945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wn Arrow 9"/>
          <p:cNvSpPr/>
          <p:nvPr/>
        </p:nvSpPr>
        <p:spPr>
          <a:xfrm>
            <a:off x="4381500" y="2900105"/>
            <a:ext cx="381000" cy="254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41677" y="5220979"/>
            <a:ext cx="1959190" cy="1359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กระแสที่เวลา 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infinity 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มีค่าเป็น 0</a:t>
            </a:r>
          </a:p>
        </p:txBody>
      </p:sp>
      <p:sp>
        <p:nvSpPr>
          <p:cNvPr id="26" name="Down Arrow 25"/>
          <p:cNvSpPr/>
          <p:nvPr/>
        </p:nvSpPr>
        <p:spPr>
          <a:xfrm>
            <a:off x="4419600" y="4347852"/>
            <a:ext cx="381000" cy="254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0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3188"/>
            <a:ext cx="8243887" cy="1192212"/>
          </a:xfrm>
        </p:spPr>
        <p:txBody>
          <a:bodyPr/>
          <a:lstStyle/>
          <a:p>
            <a:r>
              <a:rPr lang="en-US" altLang="th-TH" sz="4000" dirty="0"/>
              <a:t>6.1 </a:t>
            </a:r>
            <a:r>
              <a:rPr lang="en-US" altLang="th-TH" sz="4000" dirty="0" smtClean="0"/>
              <a:t>Capacitors</a:t>
            </a:r>
            <a:endParaRPr lang="en-US" altLang="th-TH" sz="4000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66825"/>
            <a:ext cx="845820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th-TH" sz="2800" b="1" dirty="0"/>
              <a:t>Capacitance</a:t>
            </a:r>
            <a:r>
              <a:rPr lang="en-US" altLang="th-TH" sz="2800" dirty="0"/>
              <a:t> </a:t>
            </a:r>
            <a:r>
              <a:rPr lang="en-US" altLang="th-TH" sz="2800" i="1" dirty="0"/>
              <a:t>C</a:t>
            </a:r>
            <a:r>
              <a:rPr lang="en-US" altLang="th-TH" sz="2800" dirty="0"/>
              <a:t> is the ratio of the charge </a:t>
            </a:r>
            <a:r>
              <a:rPr lang="en-US" altLang="th-TH" sz="2800" i="1" dirty="0"/>
              <a:t>q</a:t>
            </a:r>
            <a:r>
              <a:rPr lang="en-US" altLang="th-TH" sz="2800" dirty="0"/>
              <a:t> on one plate of a capacitor to the voltage difference </a:t>
            </a:r>
            <a:r>
              <a:rPr lang="en-US" altLang="th-TH" sz="2800" i="1" dirty="0"/>
              <a:t>v</a:t>
            </a:r>
            <a:r>
              <a:rPr lang="en-US" altLang="th-TH" sz="2800" dirty="0"/>
              <a:t> between the two plates, measured in farads (F).</a:t>
            </a:r>
          </a:p>
        </p:txBody>
      </p:sp>
      <p:pic>
        <p:nvPicPr>
          <p:cNvPr id="144399" name="Picture 15" descr="06-00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229" y="2743200"/>
            <a:ext cx="1126671" cy="1371600"/>
          </a:xfrm>
          <a:noFill/>
          <a:ln/>
        </p:spPr>
      </p:pic>
      <p:sp>
        <p:nvSpPr>
          <p:cNvPr id="14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79D2-9A7A-4AF7-85AE-A3E13A353B51}" type="slidenum">
              <a:rPr lang="en-US" altLang="th-TH"/>
              <a:pPr/>
              <a:t>4</a:t>
            </a:fld>
            <a:endParaRPr lang="en-US" altLang="th-TH"/>
          </a:p>
        </p:txBody>
      </p:sp>
      <p:sp>
        <p:nvSpPr>
          <p:cNvPr id="144390" name="Rectangle 6"/>
          <p:cNvSpPr>
            <a:spLocks noChangeArrowheads="1"/>
          </p:cNvSpPr>
          <p:nvPr/>
        </p:nvSpPr>
        <p:spPr bwMode="auto">
          <a:xfrm>
            <a:off x="457200" y="4572000"/>
            <a:ext cx="8305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th-TH" sz="2200"/>
              <a:t>Where </a:t>
            </a:r>
            <a:r>
              <a:rPr lang="en-US" altLang="th-TH" sz="2200" u="sng">
                <a:solidFill>
                  <a:srgbClr val="FF3300"/>
                </a:solidFill>
                <a:sym typeface="Symbol" panose="05050102010706020507" pitchFamily="18" charset="2"/>
              </a:rPr>
              <a:t></a:t>
            </a:r>
            <a:r>
              <a:rPr lang="en-US" altLang="th-TH" sz="2200"/>
              <a:t> is the permittivity of the dielectric material between the plates, </a:t>
            </a:r>
            <a:r>
              <a:rPr lang="en-US" altLang="th-TH" sz="2200" u="sng">
                <a:solidFill>
                  <a:srgbClr val="FF3300"/>
                </a:solidFill>
              </a:rPr>
              <a:t>A</a:t>
            </a:r>
            <a:r>
              <a:rPr lang="en-US" altLang="th-TH" sz="2200"/>
              <a:t> is the surface area of each plate, </a:t>
            </a:r>
            <a:r>
              <a:rPr lang="en-US" altLang="th-TH" sz="2200" u="sng">
                <a:solidFill>
                  <a:srgbClr val="FF3300"/>
                </a:solidFill>
              </a:rPr>
              <a:t>d</a:t>
            </a:r>
            <a:r>
              <a:rPr lang="en-US" altLang="th-TH" sz="2200"/>
              <a:t> is the distance between the plates.  </a:t>
            </a:r>
          </a:p>
          <a:p>
            <a:pPr eaLnBrk="1" hangingPunct="1"/>
            <a:r>
              <a:rPr lang="en-US" altLang="th-TH" sz="2200"/>
              <a:t>Unit: F, pF (10</a:t>
            </a:r>
            <a:r>
              <a:rPr lang="en-US" altLang="th-TH" sz="2200" baseline="30000"/>
              <a:t>–12</a:t>
            </a:r>
            <a:r>
              <a:rPr lang="en-US" altLang="th-TH" sz="2200"/>
              <a:t>), nF (10</a:t>
            </a:r>
            <a:r>
              <a:rPr lang="en-US" altLang="th-TH" sz="2200" baseline="30000"/>
              <a:t>–9</a:t>
            </a:r>
            <a:r>
              <a:rPr lang="en-US" altLang="th-TH" sz="2200"/>
              <a:t>), and</a:t>
            </a:r>
            <a:endParaRPr lang="en-US" altLang="th-TH" sz="2200" u="sng">
              <a:solidFill>
                <a:srgbClr val="FF6600"/>
              </a:solidFill>
            </a:endParaRPr>
          </a:p>
        </p:txBody>
      </p:sp>
      <p:sp>
        <p:nvSpPr>
          <p:cNvPr id="144394" name="Rectangle 10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44393" name="Object 9"/>
          <p:cNvGraphicFramePr>
            <a:graphicFrameLocks noChangeAspect="1"/>
          </p:cNvGraphicFramePr>
          <p:nvPr/>
        </p:nvGraphicFramePr>
        <p:xfrm>
          <a:off x="2362200" y="3200400"/>
          <a:ext cx="14478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54" name="Equation" r:id="rId5" imgW="494870" imgH="203024" progId="Equation.3">
                  <p:embed/>
                </p:oleObj>
              </mc:Choice>
              <mc:Fallback>
                <p:oleObj name="Equation" r:id="rId5" imgW="494870" imgH="20302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200400"/>
                        <a:ext cx="1447800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6" name="Rectangle 12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44395" name="Object 11"/>
          <p:cNvGraphicFramePr>
            <a:graphicFrameLocks noChangeAspect="1"/>
          </p:cNvGraphicFramePr>
          <p:nvPr/>
        </p:nvGraphicFramePr>
        <p:xfrm>
          <a:off x="5715000" y="3048000"/>
          <a:ext cx="1535113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55" name="Equation" r:id="rId7" imgW="558558" imgH="393529" progId="Equation.3">
                  <p:embed/>
                </p:oleObj>
              </mc:Choice>
              <mc:Fallback>
                <p:oleObj name="Equation" r:id="rId7" imgW="558558" imgH="39352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048000"/>
                        <a:ext cx="1535113" cy="1074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7" name="Text Box 13"/>
          <p:cNvSpPr txBox="1">
            <a:spLocks noChangeArrowheads="1"/>
          </p:cNvSpPr>
          <p:nvPr/>
        </p:nvSpPr>
        <p:spPr bwMode="auto">
          <a:xfrm>
            <a:off x="4114800" y="32766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th-TH" sz="2400"/>
              <a:t>and</a:t>
            </a:r>
          </a:p>
        </p:txBody>
      </p:sp>
      <p:sp>
        <p:nvSpPr>
          <p:cNvPr id="144398" name="Rectangle 14"/>
          <p:cNvSpPr>
            <a:spLocks noChangeArrowheads="1"/>
          </p:cNvSpPr>
          <p:nvPr/>
        </p:nvSpPr>
        <p:spPr bwMode="auto">
          <a:xfrm>
            <a:off x="5715000" y="5653088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th-TH" sz="2000" b="1" u="sng">
                <a:solidFill>
                  <a:srgbClr val="FF6600"/>
                </a:solidFill>
                <a:sym typeface="Symbol" panose="05050102010706020507" pitchFamily="18" charset="2"/>
              </a:rPr>
              <a:t></a:t>
            </a:r>
            <a:r>
              <a:rPr lang="en-US" altLang="th-TH" sz="2000" b="1" u="sng">
                <a:solidFill>
                  <a:srgbClr val="FF6600"/>
                </a:solidFill>
              </a:rPr>
              <a:t>F (10</a:t>
            </a:r>
            <a:r>
              <a:rPr lang="en-US" altLang="th-TH" sz="2000" b="1" u="sng" baseline="30000">
                <a:solidFill>
                  <a:srgbClr val="FF6600"/>
                </a:solidFill>
              </a:rPr>
              <a:t>–6</a:t>
            </a:r>
            <a:r>
              <a:rPr lang="en-US" altLang="th-TH" sz="2000" b="1">
                <a:solidFill>
                  <a:srgbClr val="FF66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40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318105" y="485318"/>
            <a:ext cx="8430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4000" b="1" dirty="0" smtClean="0">
                <a:solidFill>
                  <a:srgbClr val="00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ความคล้ายคลึงกันในทางฟิสิกส์</a:t>
            </a:r>
            <a:r>
              <a:rPr lang="en-US" sz="4000" b="1" dirty="0" smtClean="0">
                <a:solidFill>
                  <a:srgbClr val="00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b="1" dirty="0" smtClean="0">
                <a:solidFill>
                  <a:srgbClr val="0033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เกี่ยวกับการเก็บกักพลังงาน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135" y="1295400"/>
            <a:ext cx="2303836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พลังงานจลน์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ในวัตถุที่เคลื่อนที่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4402" y="1170328"/>
            <a:ext cx="24865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พลังงานที่สะสมใน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ในรูปสนามไฟฟ้า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1162222"/>
            <a:ext cx="2637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พลังงานที่สะสมใน</a:t>
            </a:r>
          </a:p>
          <a:p>
            <a:pPr algn="ctr"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Inductor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ในรูปสนามแม่เหล็ก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576864"/>
              </p:ext>
            </p:extLst>
          </p:nvPr>
        </p:nvGraphicFramePr>
        <p:xfrm>
          <a:off x="692220" y="2570163"/>
          <a:ext cx="1641664" cy="87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0" name="Equation" r:id="rId3" imgW="736560" imgH="393480" progId="Equation.3">
                  <p:embed/>
                </p:oleObj>
              </mc:Choice>
              <mc:Fallback>
                <p:oleObj name="Equation" r:id="rId3" imgW="73656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220" y="2570163"/>
                        <a:ext cx="1641664" cy="877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595846"/>
              </p:ext>
            </p:extLst>
          </p:nvPr>
        </p:nvGraphicFramePr>
        <p:xfrm>
          <a:off x="3821113" y="2570163"/>
          <a:ext cx="1500187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1" name="Equation" r:id="rId5" imgW="672840" imgH="393480" progId="Equation.3">
                  <p:embed/>
                </p:oleObj>
              </mc:Choice>
              <mc:Fallback>
                <p:oleObj name="Equation" r:id="rId5" imgW="672840" imgH="39348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1113" y="2570163"/>
                        <a:ext cx="1500187" cy="8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014942"/>
              </p:ext>
            </p:extLst>
          </p:nvPr>
        </p:nvGraphicFramePr>
        <p:xfrm>
          <a:off x="6736022" y="2569717"/>
          <a:ext cx="1444625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2" name="Equation" r:id="rId7" imgW="647640" imgH="393480" progId="Equation.3">
                  <p:embed/>
                </p:oleObj>
              </mc:Choice>
              <mc:Fallback>
                <p:oleObj name="Equation" r:id="rId7" imgW="647640" imgH="393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36022" y="2569717"/>
                        <a:ext cx="1444625" cy="8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489" y="3962400"/>
            <a:ext cx="2143125" cy="2143125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>
            <a:off x="1284451" y="5585520"/>
            <a:ext cx="457200" cy="7675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17303" t="13653" r="15325" b="14646"/>
          <a:stretch/>
        </p:blipFill>
        <p:spPr>
          <a:xfrm rot="2652075">
            <a:off x="3671341" y="4149376"/>
            <a:ext cx="1724042" cy="183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597" y="4343400"/>
            <a:ext cx="1298561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271860"/>
            <a:ext cx="6953250" cy="2842815"/>
          </a:xfrm>
        </p:spPr>
        <p:txBody>
          <a:bodyPr>
            <a:noAutofit/>
          </a:bodyPr>
          <a:lstStyle/>
          <a:p>
            <a:pPr marL="114300" indent="-114300">
              <a:lnSpc>
                <a:spcPct val="90000"/>
              </a:lnSpc>
              <a:buFontTx/>
              <a:buNone/>
            </a:pPr>
            <a:r>
              <a:rPr lang="en-US" altLang="th-TH" sz="2800" b="1" u="sng" dirty="0"/>
              <a:t>Example 5</a:t>
            </a:r>
          </a:p>
          <a:p>
            <a:pPr marL="114300" indent="-114300">
              <a:lnSpc>
                <a:spcPct val="90000"/>
              </a:lnSpc>
              <a:buFontTx/>
              <a:buNone/>
            </a:pPr>
            <a:r>
              <a:rPr lang="en-US" altLang="th-TH" sz="2800" dirty="0"/>
              <a:t>	The terminal voltage of a 2-H    inductor is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th-TH" sz="2800" dirty="0"/>
              <a:t>v = 10(1-t) V  </a:t>
            </a:r>
          </a:p>
          <a:p>
            <a:pPr marL="114300" indent="-114300">
              <a:lnSpc>
                <a:spcPct val="90000"/>
              </a:lnSpc>
              <a:buFontTx/>
              <a:buNone/>
            </a:pPr>
            <a:r>
              <a:rPr lang="en-US" altLang="th-TH" sz="2800" dirty="0"/>
              <a:t> Find the current flowing through it at    t = 4 s and the energy stored in it within 0 &lt; t &lt; 4 s. </a:t>
            </a:r>
          </a:p>
          <a:p>
            <a:pPr marL="114300" indent="-114300">
              <a:lnSpc>
                <a:spcPct val="90000"/>
              </a:lnSpc>
              <a:buFontTx/>
              <a:buNone/>
            </a:pPr>
            <a:r>
              <a:rPr lang="en-US" altLang="th-TH" sz="2800" dirty="0"/>
              <a:t>	Assume </a:t>
            </a:r>
            <a:r>
              <a:rPr lang="en-US" altLang="th-TH" sz="2800" dirty="0" err="1"/>
              <a:t>i</a:t>
            </a:r>
            <a:r>
              <a:rPr lang="en-US" altLang="th-TH" sz="2800" dirty="0"/>
              <a:t>(0) = 2 A. </a:t>
            </a:r>
          </a:p>
        </p:txBody>
      </p:sp>
      <p:pic>
        <p:nvPicPr>
          <p:cNvPr id="160781" name="Picture 13" descr="Chap6_Fig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48550" y="461169"/>
            <a:ext cx="1238250" cy="3581400"/>
          </a:xfr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541E-6FE0-44D2-96BB-FC6D7EF9FB71}" type="slidenum">
              <a:rPr lang="en-US" altLang="th-TH"/>
              <a:pPr/>
              <a:t>41</a:t>
            </a:fld>
            <a:endParaRPr lang="en-US" altLang="th-TH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0776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0778" name="Rectangle 10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0779" name="Text Box 11"/>
          <p:cNvSpPr txBox="1">
            <a:spLocks noChangeArrowheads="1"/>
          </p:cNvSpPr>
          <p:nvPr/>
        </p:nvSpPr>
        <p:spPr bwMode="auto">
          <a:xfrm>
            <a:off x="7200900" y="4399756"/>
            <a:ext cx="1628775" cy="132343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sz="2000" b="1" i="1" dirty="0">
                <a:solidFill>
                  <a:srgbClr val="FF6600"/>
                </a:solidFill>
              </a:rPr>
              <a:t>Answer:</a:t>
            </a:r>
          </a:p>
          <a:p>
            <a:pPr>
              <a:spcBef>
                <a:spcPct val="50000"/>
              </a:spcBef>
            </a:pPr>
            <a:r>
              <a:rPr lang="en-US" altLang="th-TH" sz="2000" b="1" i="1" dirty="0" err="1">
                <a:solidFill>
                  <a:srgbClr val="FF6600"/>
                </a:solidFill>
              </a:rPr>
              <a:t>i</a:t>
            </a:r>
            <a:r>
              <a:rPr lang="en-US" altLang="th-TH" sz="2000" b="1" i="1" dirty="0">
                <a:solidFill>
                  <a:srgbClr val="FF6600"/>
                </a:solidFill>
              </a:rPr>
              <a:t>(4s)</a:t>
            </a:r>
            <a:r>
              <a:rPr lang="en-US" altLang="th-TH" sz="2000" b="1" dirty="0">
                <a:solidFill>
                  <a:srgbClr val="FF6600"/>
                </a:solidFill>
              </a:rPr>
              <a:t> = -18V</a:t>
            </a:r>
          </a:p>
          <a:p>
            <a:pPr>
              <a:spcBef>
                <a:spcPct val="50000"/>
              </a:spcBef>
            </a:pPr>
            <a:r>
              <a:rPr lang="en-US" altLang="th-TH" sz="2000" b="1" i="1" dirty="0">
                <a:solidFill>
                  <a:srgbClr val="FF6600"/>
                </a:solidFill>
              </a:rPr>
              <a:t>w(4s)</a:t>
            </a:r>
            <a:r>
              <a:rPr lang="en-US" altLang="th-TH" sz="2000" b="1" dirty="0">
                <a:solidFill>
                  <a:srgbClr val="FF6600"/>
                </a:solidFill>
              </a:rPr>
              <a:t> = </a:t>
            </a:r>
            <a:r>
              <a:rPr lang="en-US" altLang="th-TH" sz="2000" b="1" dirty="0" smtClean="0">
                <a:solidFill>
                  <a:srgbClr val="FF6600"/>
                </a:solidFill>
              </a:rPr>
              <a:t>320 J</a:t>
            </a:r>
            <a:endParaRPr lang="en-US" altLang="th-TH" sz="2000" b="1" dirty="0">
              <a:solidFill>
                <a:srgbClr val="FF66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505364"/>
              </p:ext>
            </p:extLst>
          </p:nvPr>
        </p:nvGraphicFramePr>
        <p:xfrm>
          <a:off x="523874" y="3371850"/>
          <a:ext cx="6000751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2" name="Equation" r:id="rId5" imgW="2692080" imgH="990360" progId="Equation.3">
                  <p:embed/>
                </p:oleObj>
              </mc:Choice>
              <mc:Fallback>
                <p:oleObj name="Equation" r:id="rId5" imgW="2692080" imgH="99036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874" y="3371850"/>
                        <a:ext cx="6000751" cy="220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420308"/>
              </p:ext>
            </p:extLst>
          </p:nvPr>
        </p:nvGraphicFramePr>
        <p:xfrm>
          <a:off x="523874" y="5685632"/>
          <a:ext cx="7678738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3" name="Equation" r:id="rId7" imgW="3441600" imgH="393480" progId="Equation.3">
                  <p:embed/>
                </p:oleObj>
              </mc:Choice>
              <mc:Fallback>
                <p:oleObj name="Equation" r:id="rId7" imgW="3441600" imgH="393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874" y="5685632"/>
                        <a:ext cx="7678738" cy="8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42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28600"/>
            <a:ext cx="2255521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762001"/>
            <a:ext cx="8610601" cy="80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76" y="1752600"/>
            <a:ext cx="7882648" cy="167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014"/>
          <a:stretch/>
        </p:blipFill>
        <p:spPr>
          <a:xfrm>
            <a:off x="640201" y="3613499"/>
            <a:ext cx="6934200" cy="16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657185"/>
            <a:ext cx="5140090" cy="9317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43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4" y="90797"/>
            <a:ext cx="2362200" cy="564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23" y="632380"/>
            <a:ext cx="6924794" cy="1721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23408"/>
          <a:stretch/>
        </p:blipFill>
        <p:spPr>
          <a:xfrm>
            <a:off x="1244086" y="2582732"/>
            <a:ext cx="5966458" cy="1692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988"/>
          <a:stretch/>
        </p:blipFill>
        <p:spPr>
          <a:xfrm>
            <a:off x="1182023" y="4732187"/>
            <a:ext cx="6496168" cy="828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1" y="5410200"/>
            <a:ext cx="72007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0050" y="2756996"/>
            <a:ext cx="8819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0050" y="4441634"/>
            <a:ext cx="222528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คำนวณพลังงาน</a:t>
            </a:r>
          </a:p>
        </p:txBody>
      </p:sp>
    </p:spTree>
    <p:extLst>
      <p:ext uri="{BB962C8B-B14F-4D97-AF65-F5344CB8AC3E}">
        <p14:creationId xmlns:p14="http://schemas.microsoft.com/office/powerpoint/2010/main" val="27016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300039"/>
            <a:ext cx="8458200" cy="1300161"/>
          </a:xfrm>
        </p:spPr>
        <p:txBody>
          <a:bodyPr/>
          <a:lstStyle/>
          <a:p>
            <a:pPr marL="177800" indent="-177800">
              <a:lnSpc>
                <a:spcPct val="90000"/>
              </a:lnSpc>
              <a:buFontTx/>
              <a:buNone/>
            </a:pPr>
            <a:r>
              <a:rPr lang="en-US" altLang="th-TH" sz="2400" b="1" u="sng" dirty="0"/>
              <a:t>Example 6</a:t>
            </a:r>
          </a:p>
          <a:p>
            <a:pPr marL="177800" indent="-177800">
              <a:lnSpc>
                <a:spcPct val="90000"/>
              </a:lnSpc>
              <a:buFontTx/>
              <a:buNone/>
            </a:pPr>
            <a:r>
              <a:rPr lang="th-TH" altLang="th-TH" sz="2400" dirty="0"/>
              <a:t> </a:t>
            </a:r>
            <a:r>
              <a:rPr lang="th-TH" altLang="th-TH" sz="2400" dirty="0" smtClean="0"/>
              <a:t>  </a:t>
            </a:r>
            <a:r>
              <a:rPr lang="en-US" altLang="th-TH" sz="2400" dirty="0" smtClean="0"/>
              <a:t>Determine </a:t>
            </a:r>
            <a:r>
              <a:rPr lang="en-US" altLang="th-TH" sz="2400" i="1" dirty="0" err="1">
                <a:solidFill>
                  <a:srgbClr val="FF0000"/>
                </a:solidFill>
              </a:rPr>
              <a:t>v</a:t>
            </a:r>
            <a:r>
              <a:rPr lang="en-US" altLang="th-TH" sz="2400" i="1" baseline="-25000" dirty="0" err="1">
                <a:solidFill>
                  <a:srgbClr val="FF3300"/>
                </a:solidFill>
              </a:rPr>
              <a:t>c</a:t>
            </a:r>
            <a:r>
              <a:rPr lang="en-US" altLang="th-TH" sz="2400" dirty="0">
                <a:solidFill>
                  <a:srgbClr val="FF3300"/>
                </a:solidFill>
              </a:rPr>
              <a:t>,</a:t>
            </a:r>
            <a:r>
              <a:rPr lang="en-US" altLang="th-TH" sz="2400" dirty="0"/>
              <a:t> </a:t>
            </a:r>
            <a:r>
              <a:rPr lang="en-US" altLang="th-TH" sz="2400" i="1" dirty="0" err="1">
                <a:solidFill>
                  <a:srgbClr val="FF3300"/>
                </a:solidFill>
              </a:rPr>
              <a:t>i</a:t>
            </a:r>
            <a:r>
              <a:rPr lang="en-US" altLang="th-TH" sz="2400" i="1" baseline="-25000" dirty="0" err="1">
                <a:solidFill>
                  <a:srgbClr val="FF3300"/>
                </a:solidFill>
              </a:rPr>
              <a:t>L</a:t>
            </a:r>
            <a:r>
              <a:rPr lang="en-US" altLang="th-TH" sz="2400" dirty="0">
                <a:solidFill>
                  <a:srgbClr val="FF3300"/>
                </a:solidFill>
              </a:rPr>
              <a:t>,</a:t>
            </a:r>
            <a:r>
              <a:rPr lang="en-US" altLang="th-TH" sz="2400" dirty="0"/>
              <a:t> and the energy stored in the capacitor and inductor in the circuit of </a:t>
            </a:r>
            <a:r>
              <a:rPr lang="en-US" altLang="zh-TW" sz="2400" dirty="0">
                <a:ea typeface="PMingLiU" pitchFamily="18" charset="-120"/>
              </a:rPr>
              <a:t>circuit shown below under dc conditions.</a:t>
            </a:r>
            <a:r>
              <a:rPr lang="en-US" altLang="zh-TW" sz="2800" dirty="0">
                <a:ea typeface="PMingLiU" pitchFamily="18" charset="-120"/>
              </a:rPr>
              <a:t> </a:t>
            </a:r>
            <a:endParaRPr lang="en-US" altLang="th-TH" sz="2800" dirty="0"/>
          </a:p>
        </p:txBody>
      </p:sp>
      <p:pic>
        <p:nvPicPr>
          <p:cNvPr id="161804" name="Picture 12" descr="06-02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1559718"/>
            <a:ext cx="5105400" cy="1722438"/>
          </a:xfrm>
          <a:noFill/>
          <a:ln/>
        </p:spPr>
      </p:pic>
      <p:sp>
        <p:nvSpPr>
          <p:cNvPr id="14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C112-5A0A-4AE3-9016-B3C3B9CAA286}" type="slidenum">
              <a:rPr lang="en-US" altLang="th-TH"/>
              <a:pPr/>
              <a:t>44</a:t>
            </a:fld>
            <a:endParaRPr lang="en-US" altLang="th-TH"/>
          </a:p>
        </p:txBody>
      </p:sp>
      <p:sp>
        <p:nvSpPr>
          <p:cNvPr id="161796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b="1" u="sng"/>
          </a:p>
        </p:txBody>
      </p:sp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1800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1801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1802" name="Text Box 10"/>
          <p:cNvSpPr txBox="1">
            <a:spLocks noChangeArrowheads="1"/>
          </p:cNvSpPr>
          <p:nvPr/>
        </p:nvSpPr>
        <p:spPr bwMode="auto">
          <a:xfrm>
            <a:off x="6858000" y="4030662"/>
            <a:ext cx="1447800" cy="22256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sz="2000" b="1" i="1">
                <a:solidFill>
                  <a:srgbClr val="FF6600"/>
                </a:solidFill>
              </a:rPr>
              <a:t>Answer:</a:t>
            </a:r>
          </a:p>
          <a:p>
            <a:pPr>
              <a:spcBef>
                <a:spcPct val="50000"/>
              </a:spcBef>
            </a:pPr>
            <a:r>
              <a:rPr lang="en-US" altLang="th-TH" sz="2000" b="1" i="1">
                <a:solidFill>
                  <a:srgbClr val="FF6600"/>
                </a:solidFill>
              </a:rPr>
              <a:t>i</a:t>
            </a:r>
            <a:r>
              <a:rPr lang="en-US" altLang="th-TH" sz="2000" b="1" i="1" baseline="-25000">
                <a:solidFill>
                  <a:srgbClr val="FF6600"/>
                </a:solidFill>
              </a:rPr>
              <a:t>L</a:t>
            </a:r>
            <a:r>
              <a:rPr lang="en-US" altLang="th-TH" sz="2000" b="1" i="1">
                <a:solidFill>
                  <a:srgbClr val="FF6600"/>
                </a:solidFill>
              </a:rPr>
              <a:t> = 3A</a:t>
            </a:r>
          </a:p>
          <a:p>
            <a:pPr>
              <a:spcBef>
                <a:spcPct val="50000"/>
              </a:spcBef>
            </a:pPr>
            <a:r>
              <a:rPr lang="en-US" altLang="th-TH" sz="2000" b="1" i="1">
                <a:solidFill>
                  <a:srgbClr val="FF6600"/>
                </a:solidFill>
              </a:rPr>
              <a:t>v</a:t>
            </a:r>
            <a:r>
              <a:rPr lang="en-US" altLang="th-TH" sz="2000" b="1" i="1" baseline="-25000">
                <a:solidFill>
                  <a:srgbClr val="FF6600"/>
                </a:solidFill>
              </a:rPr>
              <a:t>C</a:t>
            </a:r>
            <a:r>
              <a:rPr lang="en-US" altLang="th-TH" sz="2000" b="1" i="1">
                <a:solidFill>
                  <a:srgbClr val="FF6600"/>
                </a:solidFill>
              </a:rPr>
              <a:t> = 3V</a:t>
            </a:r>
          </a:p>
          <a:p>
            <a:pPr>
              <a:spcBef>
                <a:spcPct val="50000"/>
              </a:spcBef>
            </a:pPr>
            <a:r>
              <a:rPr lang="en-US" altLang="th-TH" sz="2000" b="1" i="1">
                <a:solidFill>
                  <a:srgbClr val="FF6600"/>
                </a:solidFill>
              </a:rPr>
              <a:t>w</a:t>
            </a:r>
            <a:r>
              <a:rPr lang="en-US" altLang="th-TH" sz="2000" b="1" i="1" baseline="-25000">
                <a:solidFill>
                  <a:srgbClr val="FF6600"/>
                </a:solidFill>
              </a:rPr>
              <a:t>L</a:t>
            </a:r>
            <a:r>
              <a:rPr lang="en-US" altLang="th-TH" sz="2000" b="1">
                <a:solidFill>
                  <a:srgbClr val="FF6600"/>
                </a:solidFill>
              </a:rPr>
              <a:t> = 1.125J</a:t>
            </a:r>
          </a:p>
          <a:p>
            <a:pPr>
              <a:spcBef>
                <a:spcPct val="50000"/>
              </a:spcBef>
            </a:pPr>
            <a:r>
              <a:rPr lang="en-US" altLang="th-TH" sz="2000" b="1" i="1">
                <a:solidFill>
                  <a:srgbClr val="FF6600"/>
                </a:solidFill>
              </a:rPr>
              <a:t>w</a:t>
            </a:r>
            <a:r>
              <a:rPr lang="en-US" altLang="th-TH" sz="2000" b="1" i="1" baseline="-25000">
                <a:solidFill>
                  <a:srgbClr val="FF6600"/>
                </a:solidFill>
              </a:rPr>
              <a:t>C</a:t>
            </a:r>
            <a:r>
              <a:rPr lang="en-US" altLang="th-TH" sz="2000" b="1">
                <a:solidFill>
                  <a:srgbClr val="FF6600"/>
                </a:solidFill>
              </a:rPr>
              <a:t> = 9J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600" y="3459733"/>
            <a:ext cx="7079182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Under DC condition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เราแทน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และแทน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2667000" y="4275135"/>
            <a:ext cx="304800" cy="211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 descr="06-028"/>
          <p:cNvPicPr>
            <a:picLocks noGrp="1" noChangeAspect="1" noChangeArrowheads="1"/>
          </p:cNvPicPr>
          <p:nvPr>
            <p:ph sz="quarter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" r="28171"/>
          <a:stretch/>
        </p:blipFill>
        <p:spPr>
          <a:xfrm>
            <a:off x="447675" y="4572000"/>
            <a:ext cx="3667125" cy="1718754"/>
          </a:xfrm>
          <a:noFill/>
          <a:ln/>
        </p:spPr>
      </p:pic>
      <p:sp>
        <p:nvSpPr>
          <p:cNvPr id="4" name="Rectangle 3"/>
          <p:cNvSpPr/>
          <p:nvPr/>
        </p:nvSpPr>
        <p:spPr>
          <a:xfrm>
            <a:off x="2514600" y="4572000"/>
            <a:ext cx="838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281237" y="5105400"/>
            <a:ext cx="12239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C18C4-4D4A-4A20-9183-3D1AEF13A760}" type="slidenum">
              <a:rPr lang="en-US" altLang="th-TH" smtClean="0"/>
              <a:pPr/>
              <a:t>45</a:t>
            </a:fld>
            <a:endParaRPr lang="en-US" altLang="th-TH"/>
          </a:p>
        </p:txBody>
      </p:sp>
      <p:sp>
        <p:nvSpPr>
          <p:cNvPr id="12" name="TextBox 11"/>
          <p:cNvSpPr txBox="1"/>
          <p:nvPr/>
        </p:nvSpPr>
        <p:spPr>
          <a:xfrm>
            <a:off x="557797" y="457200"/>
            <a:ext cx="801533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ที่ว่า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Under DC condition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(หมายถึงแรงดันไฟฟ้า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และกระแสไฟฟ้ามีค่าคงที่ )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เราแทน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เพราะว่าเมื่อแรงดันไฟฟ้าคงที่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และที่เราแทน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เพราะว่า เมื่อกระแสคงที่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787062"/>
              </p:ext>
            </p:extLst>
          </p:nvPr>
        </p:nvGraphicFramePr>
        <p:xfrm>
          <a:off x="1560513" y="2144713"/>
          <a:ext cx="1698625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32" name="Equation" r:id="rId3" imgW="761760" imgH="393480" progId="Equation.3">
                  <p:embed/>
                </p:oleObj>
              </mc:Choice>
              <mc:Fallback>
                <p:oleObj name="Equation" r:id="rId3" imgW="761760" imgH="393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0513" y="2144713"/>
                        <a:ext cx="1698625" cy="8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ight Arrow 13"/>
          <p:cNvSpPr/>
          <p:nvPr/>
        </p:nvSpPr>
        <p:spPr>
          <a:xfrm>
            <a:off x="3598467" y="2393284"/>
            <a:ext cx="37446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12555" y="2144841"/>
            <a:ext cx="4338047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ก็คือไม่มีกระแสไหล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นั้นเอง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929134"/>
              </p:ext>
            </p:extLst>
          </p:nvPr>
        </p:nvGraphicFramePr>
        <p:xfrm>
          <a:off x="1539875" y="3962400"/>
          <a:ext cx="16986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33" name="Equation" r:id="rId5" imgW="761760" imgH="393480" progId="Equation.3">
                  <p:embed/>
                </p:oleObj>
              </mc:Choice>
              <mc:Fallback>
                <p:oleObj name="Equation" r:id="rId5" imgW="76176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9875" y="3962400"/>
                        <a:ext cx="1698625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ight Arrow 16"/>
          <p:cNvSpPr/>
          <p:nvPr/>
        </p:nvSpPr>
        <p:spPr>
          <a:xfrm>
            <a:off x="3598467" y="4178078"/>
            <a:ext cx="37446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15798" y="4033406"/>
            <a:ext cx="3940502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ก็คือการ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</a:t>
            </a:r>
          </a:p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circuit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นั้นเอง</a:t>
            </a:r>
          </a:p>
        </p:txBody>
      </p:sp>
    </p:spTree>
    <p:extLst>
      <p:ext uri="{BB962C8B-B14F-4D97-AF65-F5344CB8AC3E}">
        <p14:creationId xmlns:p14="http://schemas.microsoft.com/office/powerpoint/2010/main" val="25172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C18C4-4D4A-4A20-9183-3D1AEF13A760}" type="slidenum">
              <a:rPr lang="en-US" altLang="th-TH" smtClean="0"/>
              <a:pPr/>
              <a:t>46</a:t>
            </a:fld>
            <a:endParaRPr lang="en-US" altLang="th-TH"/>
          </a:p>
        </p:txBody>
      </p:sp>
      <p:pic>
        <p:nvPicPr>
          <p:cNvPr id="7" name="Picture 12" descr="06-0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" r="28171"/>
          <a:stretch/>
        </p:blipFill>
        <p:spPr>
          <a:xfrm>
            <a:off x="304800" y="609600"/>
            <a:ext cx="3667125" cy="1718754"/>
          </a:xfrm>
          <a:prstGeom prst="rect">
            <a:avLst/>
          </a:prstGeom>
          <a:noFill/>
          <a:ln/>
        </p:spPr>
      </p:pic>
      <p:sp>
        <p:nvSpPr>
          <p:cNvPr id="8" name="Rectangle 7"/>
          <p:cNvSpPr/>
          <p:nvPr/>
        </p:nvSpPr>
        <p:spPr>
          <a:xfrm>
            <a:off x="2371725" y="609600"/>
            <a:ext cx="838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09800" y="1143000"/>
            <a:ext cx="12239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36071" y="449798"/>
            <a:ext cx="364074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sz="3600" b="1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baseline="-25000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Current divider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672010"/>
              </p:ext>
            </p:extLst>
          </p:nvPr>
        </p:nvGraphicFramePr>
        <p:xfrm>
          <a:off x="5276850" y="976819"/>
          <a:ext cx="2551112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17" name="Equation" r:id="rId4" imgW="1143000" imgH="393480" progId="Equation.3">
                  <p:embed/>
                </p:oleObj>
              </mc:Choice>
              <mc:Fallback>
                <p:oleObj name="Equation" r:id="rId4" imgW="114300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6850" y="976819"/>
                        <a:ext cx="2551112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411368"/>
              </p:ext>
            </p:extLst>
          </p:nvPr>
        </p:nvGraphicFramePr>
        <p:xfrm>
          <a:off x="5073236" y="2438400"/>
          <a:ext cx="32035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18" name="Equation" r:id="rId6" imgW="1434960" imgH="228600" progId="Equation.3">
                  <p:embed/>
                </p:oleObj>
              </mc:Choice>
              <mc:Fallback>
                <p:oleObj name="Equation" r:id="rId6" imgW="143496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3236" y="2438400"/>
                        <a:ext cx="3203575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4155467" y="1143000"/>
            <a:ext cx="0" cy="1185354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668351"/>
              </p:ext>
            </p:extLst>
          </p:nvPr>
        </p:nvGraphicFramePr>
        <p:xfrm>
          <a:off x="3942742" y="1470598"/>
          <a:ext cx="4254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19" name="Equation" r:id="rId8" imgW="190440" imgH="228600" progId="Equation.3">
                  <p:embed/>
                </p:oleObj>
              </mc:Choice>
              <mc:Fallback>
                <p:oleObj name="Equation" r:id="rId8" imgW="19044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2742" y="1470598"/>
                        <a:ext cx="42545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193728" y="98006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216548" y="2069068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583056"/>
              </p:ext>
            </p:extLst>
          </p:nvPr>
        </p:nvGraphicFramePr>
        <p:xfrm>
          <a:off x="1752600" y="4572000"/>
          <a:ext cx="3933825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20" name="Equation" r:id="rId10" imgW="1765080" imgH="393480" progId="Equation.3">
                  <p:embed/>
                </p:oleObj>
              </mc:Choice>
              <mc:Fallback>
                <p:oleObj name="Equation" r:id="rId10" imgW="1765080" imgH="393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52600" y="4572000"/>
                        <a:ext cx="3933825" cy="8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74173"/>
              </p:ext>
            </p:extLst>
          </p:nvPr>
        </p:nvGraphicFramePr>
        <p:xfrm>
          <a:off x="1752600" y="3473855"/>
          <a:ext cx="4811713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21" name="Equation" r:id="rId12" imgW="2158920" imgH="393480" progId="Equation.3">
                  <p:embed/>
                </p:oleObj>
              </mc:Choice>
              <mc:Fallback>
                <p:oleObj name="Equation" r:id="rId12" imgW="2158920" imgH="39348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2600" y="3473855"/>
                        <a:ext cx="4811713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81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501" b="3449"/>
          <a:stretch/>
        </p:blipFill>
        <p:spPr>
          <a:xfrm>
            <a:off x="348648" y="4826831"/>
            <a:ext cx="3287801" cy="1802569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1992548" y="3313377"/>
            <a:ext cx="457200" cy="1862558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47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2827024" cy="53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92933"/>
            <a:ext cx="8369898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49" y="1504545"/>
            <a:ext cx="3505200" cy="1808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755" y="3472091"/>
            <a:ext cx="3664786" cy="1323439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Under DC condition </a:t>
            </a: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เราแทน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และแทน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</a:t>
            </a:r>
            <a:endParaRPr lang="th-TH" sz="32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864" y="2482783"/>
            <a:ext cx="3805599" cy="994646"/>
          </a:xfrm>
          <a:prstGeom prst="rect">
            <a:avLst/>
          </a:prstGeom>
        </p:spPr>
      </p:pic>
      <p:sp>
        <p:nvSpPr>
          <p:cNvPr id="15" name="Bent Arrow 14"/>
          <p:cNvSpPr/>
          <p:nvPr/>
        </p:nvSpPr>
        <p:spPr>
          <a:xfrm rot="5400000" flipH="1">
            <a:off x="3762021" y="5376437"/>
            <a:ext cx="838200" cy="1089344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4419600" y="1630154"/>
            <a:ext cx="2577548" cy="4237246"/>
          </a:xfrm>
          <a:prstGeom prst="uturnArrow">
            <a:avLst>
              <a:gd name="adj1" fmla="val 7451"/>
              <a:gd name="adj2" fmla="val 6809"/>
              <a:gd name="adj3" fmla="val 11304"/>
              <a:gd name="adj4" fmla="val 16385"/>
              <a:gd name="adj5" fmla="val 173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994" y="3452915"/>
            <a:ext cx="2404389" cy="5731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6692" y="4080637"/>
            <a:ext cx="4029922" cy="8729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219" y="4985472"/>
            <a:ext cx="4073298" cy="9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6.4 Series and </a:t>
            </a:r>
            <a:r>
              <a:rPr lang="en-US" altLang="th-TH" sz="4000" dirty="0" smtClean="0"/>
              <a:t>Parallel Inductors</a:t>
            </a:r>
            <a:endParaRPr lang="en-US" altLang="th-TH" sz="4000" dirty="0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8229600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th-TH" sz="2400"/>
              <a:t>The equivalent inductance of </a:t>
            </a:r>
            <a:r>
              <a:rPr lang="en-US" altLang="th-TH" sz="2400" b="1"/>
              <a:t>series-connected</a:t>
            </a:r>
            <a:r>
              <a:rPr lang="en-US" altLang="th-TH" sz="2400"/>
              <a:t> inductors is the sum of the individual inductances.</a:t>
            </a:r>
          </a:p>
        </p:txBody>
      </p:sp>
      <p:pic>
        <p:nvPicPr>
          <p:cNvPr id="163856" name="Picture 16" descr="ale63317_0602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2743200"/>
            <a:ext cx="3194050" cy="3581400"/>
          </a:xfrm>
          <a:noFill/>
          <a:ln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5CE76-9943-4887-8348-CC9FECAEBB44}" type="slidenum">
              <a:rPr lang="en-US" altLang="th-TH"/>
              <a:pPr/>
              <a:t>48</a:t>
            </a:fld>
            <a:endParaRPr lang="en-US" altLang="th-TH"/>
          </a:p>
        </p:txBody>
      </p:sp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b="1" u="sng"/>
          </a:p>
        </p:txBody>
      </p:sp>
      <p:sp>
        <p:nvSpPr>
          <p:cNvPr id="163845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3848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3849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385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63854" name="Object 14"/>
          <p:cNvGraphicFramePr>
            <a:graphicFrameLocks noChangeAspect="1"/>
          </p:cNvGraphicFramePr>
          <p:nvPr/>
        </p:nvGraphicFramePr>
        <p:xfrm>
          <a:off x="4876800" y="4267200"/>
          <a:ext cx="38100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5" name="Equation" r:id="rId5" imgW="1422400" imgH="241300" progId="Equation.3">
                  <p:embed/>
                </p:oleObj>
              </mc:Choice>
              <mc:Fallback>
                <p:oleObj name="Equation" r:id="rId5" imgW="1422400" imgH="241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267200"/>
                        <a:ext cx="3810000" cy="6429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007458"/>
            <a:ext cx="5593196" cy="27473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49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381000" y="381000"/>
            <a:ext cx="97174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พิสูจน์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418" y="294290"/>
            <a:ext cx="4010212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2223637"/>
            <a:ext cx="4550554" cy="65008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375852"/>
              </p:ext>
            </p:extLst>
          </p:nvPr>
        </p:nvGraphicFramePr>
        <p:xfrm>
          <a:off x="5968595" y="938186"/>
          <a:ext cx="14446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9" name="Equation" r:id="rId6" imgW="647640" imgH="393480" progId="Equation.3">
                  <p:embed/>
                </p:oleObj>
              </mc:Choice>
              <mc:Fallback>
                <p:oleObj name="Equation" r:id="rId6" imgW="647640" imgH="39348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68595" y="938186"/>
                        <a:ext cx="1444625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1000" y="2122502"/>
            <a:ext cx="135485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24400" y="1493469"/>
            <a:ext cx="1262030" cy="868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3581400" y="2826086"/>
            <a:ext cx="457200" cy="362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345" y="5656811"/>
            <a:ext cx="5317803" cy="93214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907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5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66800"/>
            <a:ext cx="8458200" cy="4881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35361" y="269061"/>
            <a:ext cx="3073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ชนิดของ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65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4000" dirty="0"/>
              <a:t>6.4 Series and </a:t>
            </a:r>
            <a:r>
              <a:rPr lang="en-US" altLang="th-TH" sz="4000" dirty="0" smtClean="0"/>
              <a:t>Parallel Inductors</a:t>
            </a:r>
            <a:endParaRPr lang="en-US" altLang="th-TH" sz="4000" dirty="0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8229600" cy="990600"/>
          </a:xfrm>
        </p:spPr>
        <p:txBody>
          <a:bodyPr>
            <a:normAutofit lnSpcReduction="10000"/>
          </a:bodyPr>
          <a:lstStyle/>
          <a:p>
            <a:r>
              <a:rPr lang="en-US" altLang="th-TH" sz="2400"/>
              <a:t>The equivalent capacitance of </a:t>
            </a:r>
            <a:r>
              <a:rPr lang="en-US" altLang="th-TH" sz="2400" b="1"/>
              <a:t>parallel</a:t>
            </a:r>
            <a:r>
              <a:rPr lang="en-US" altLang="th-TH" sz="2400"/>
              <a:t> inductors is the reciprocal of the sum of the reciprocals of the individual inductances.</a:t>
            </a:r>
          </a:p>
        </p:txBody>
      </p:sp>
      <p:pic>
        <p:nvPicPr>
          <p:cNvPr id="164880" name="Picture 16" descr="ale63317_06030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2971800"/>
            <a:ext cx="3305175" cy="3581400"/>
          </a:xfrm>
        </p:spPr>
      </p:pic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0D14-FED7-48C5-B946-A207E22FCC69}" type="slidenum">
              <a:rPr lang="en-US" altLang="th-TH"/>
              <a:pPr/>
              <a:t>50</a:t>
            </a:fld>
            <a:endParaRPr lang="en-US" altLang="th-TH"/>
          </a:p>
        </p:txBody>
      </p:sp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b="1" u="sng"/>
          </a:p>
        </p:txBody>
      </p:sp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4870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4871" name="Rectangle 7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4872" name="Rectangle 8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4873" name="Rectangle 9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4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4879" name="Rectangle 15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164878" name="Object 14"/>
          <p:cNvGraphicFramePr>
            <a:graphicFrameLocks noChangeAspect="1"/>
          </p:cNvGraphicFramePr>
          <p:nvPr/>
        </p:nvGraphicFramePr>
        <p:xfrm>
          <a:off x="5410200" y="4038600"/>
          <a:ext cx="28670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59" name="Equation" r:id="rId5" imgW="1548728" imgH="444307" progId="Equation.3">
                  <p:embed/>
                </p:oleObj>
              </mc:Choice>
              <mc:Fallback>
                <p:oleObj name="Equation" r:id="rId5" imgW="1548728" imgH="44430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038600"/>
                        <a:ext cx="2867025" cy="8239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2" y="2636496"/>
            <a:ext cx="6080598" cy="40110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51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2" y="485265"/>
            <a:ext cx="3999122" cy="167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941" y="227915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พิส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ู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จน์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73750"/>
            <a:ext cx="3798055" cy="63734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19374"/>
              </p:ext>
            </p:extLst>
          </p:nvPr>
        </p:nvGraphicFramePr>
        <p:xfrm>
          <a:off x="5396948" y="321796"/>
          <a:ext cx="32004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51" name="Equation" r:id="rId6" imgW="1434960" imgH="495000" progId="Equation.3">
                  <p:embed/>
                </p:oleObj>
              </mc:Choice>
              <mc:Fallback>
                <p:oleObj name="Equation" r:id="rId6" imgW="1434960" imgH="4950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6948" y="321796"/>
                        <a:ext cx="32004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>
          <a:xfrm>
            <a:off x="3482502" y="405642"/>
            <a:ext cx="1741251" cy="537941"/>
          </a:xfrm>
          <a:custGeom>
            <a:avLst/>
            <a:gdLst>
              <a:gd name="connsiteX0" fmla="*/ 1741251 w 1741251"/>
              <a:gd name="connsiteY0" fmla="*/ 362843 h 537941"/>
              <a:gd name="connsiteX1" fmla="*/ 603115 w 1741251"/>
              <a:gd name="connsiteY1" fmla="*/ 2920 h 537941"/>
              <a:gd name="connsiteX2" fmla="*/ 0 w 1741251"/>
              <a:gd name="connsiteY2" fmla="*/ 537941 h 53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1251" h="537941">
                <a:moveTo>
                  <a:pt x="1741251" y="362843"/>
                </a:moveTo>
                <a:cubicBezTo>
                  <a:pt x="1317287" y="168290"/>
                  <a:pt x="893323" y="-26263"/>
                  <a:pt x="603115" y="2920"/>
                </a:cubicBezTo>
                <a:cubicBezTo>
                  <a:pt x="312907" y="32103"/>
                  <a:pt x="156453" y="285022"/>
                  <a:pt x="0" y="537941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52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8" y="228600"/>
            <a:ext cx="3999122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6354"/>
          <a:stretch/>
        </p:blipFill>
        <p:spPr>
          <a:xfrm>
            <a:off x="533400" y="2353121"/>
            <a:ext cx="6080598" cy="2151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593" y="2438400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8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94" y="4920468"/>
            <a:ext cx="4950612" cy="11963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2989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53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1047"/>
          <a:stretch/>
        </p:blipFill>
        <p:spPr>
          <a:xfrm>
            <a:off x="340578" y="381000"/>
            <a:ext cx="2402622" cy="205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27965" y="761999"/>
            <a:ext cx="415235" cy="374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27965" y="2140527"/>
            <a:ext cx="415235" cy="374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37180" y="412047"/>
            <a:ext cx="353173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สองตัวต่อขนานกัน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703287"/>
              </p:ext>
            </p:extLst>
          </p:nvPr>
        </p:nvGraphicFramePr>
        <p:xfrm>
          <a:off x="3767768" y="1219200"/>
          <a:ext cx="192563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20" name="Equation" r:id="rId4" imgW="863280" imgH="444240" progId="Equation.3">
                  <p:embed/>
                </p:oleObj>
              </mc:Choice>
              <mc:Fallback>
                <p:oleObj name="Equation" r:id="rId4" imgW="863280" imgH="44424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67768" y="1219200"/>
                        <a:ext cx="1925637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wn Arrow 7"/>
          <p:cNvSpPr/>
          <p:nvPr/>
        </p:nvSpPr>
        <p:spPr>
          <a:xfrm>
            <a:off x="4495800" y="2438400"/>
            <a:ext cx="307248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898105"/>
              </p:ext>
            </p:extLst>
          </p:nvPr>
        </p:nvGraphicFramePr>
        <p:xfrm>
          <a:off x="3066363" y="2971800"/>
          <a:ext cx="3284538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21" name="Equation" r:id="rId6" imgW="1473120" imgH="622080" progId="Equation.3">
                  <p:embed/>
                </p:oleObj>
              </mc:Choice>
              <mc:Fallback>
                <p:oleObj name="Equation" r:id="rId6" imgW="1473120" imgH="62208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6363" y="2971800"/>
                        <a:ext cx="3284538" cy="138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72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54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2538663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172"/>
          <a:stretch/>
        </p:blipFill>
        <p:spPr>
          <a:xfrm>
            <a:off x="228600" y="1181911"/>
            <a:ext cx="380513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85800"/>
            <a:ext cx="7752510" cy="42674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62200" y="1219200"/>
            <a:ext cx="2057400" cy="18593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29511" y="1070348"/>
            <a:ext cx="3618689" cy="2209800"/>
          </a:xfrm>
          <a:prstGeom prst="round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19600" y="2086341"/>
            <a:ext cx="990600" cy="8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829185" y="1144078"/>
            <a:ext cx="2667000" cy="20348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13136" y="2730959"/>
            <a:ext cx="1201864" cy="5491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81513" y="3313303"/>
            <a:ext cx="377664" cy="1366954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362994"/>
              </p:ext>
            </p:extLst>
          </p:nvPr>
        </p:nvGraphicFramePr>
        <p:xfrm>
          <a:off x="5389563" y="1868488"/>
          <a:ext cx="294163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4" name="Equation" r:id="rId6" imgW="1180800" imgH="177480" progId="Equation.3">
                  <p:embed/>
                </p:oleObj>
              </mc:Choice>
              <mc:Fallback>
                <p:oleObj name="Equation" r:id="rId6" imgW="1180800" imgH="17748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9563" y="1868488"/>
                        <a:ext cx="2941637" cy="442912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731342"/>
              </p:ext>
            </p:extLst>
          </p:nvPr>
        </p:nvGraphicFramePr>
        <p:xfrm>
          <a:off x="3057525" y="4813300"/>
          <a:ext cx="24003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5" name="Equation" r:id="rId8" imgW="965160" imgH="177480" progId="Equation.3">
                  <p:embed/>
                </p:oleObj>
              </mc:Choice>
              <mc:Fallback>
                <p:oleObj name="Equation" r:id="rId8" imgW="965160" imgH="17748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57525" y="4813300"/>
                        <a:ext cx="2400300" cy="442913"/>
                      </a:xfrm>
                      <a:prstGeom prst="rect">
                        <a:avLst/>
                      </a:prstGeom>
                      <a:ln w="2540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108786"/>
              </p:ext>
            </p:extLst>
          </p:nvPr>
        </p:nvGraphicFramePr>
        <p:xfrm>
          <a:off x="5715000" y="3286539"/>
          <a:ext cx="19939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6" name="Equation" r:id="rId10" imgW="799920" imgH="393480" progId="Equation.3">
                  <p:embed/>
                </p:oleObj>
              </mc:Choice>
              <mc:Fallback>
                <p:oleObj name="Equation" r:id="rId10" imgW="799920" imgH="39348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15000" y="3286539"/>
                        <a:ext cx="1993900" cy="981075"/>
                      </a:xfrm>
                      <a:prstGeom prst="rect">
                        <a:avLst/>
                      </a:prstGeom>
                      <a:ln w="25400"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353997" y="1332978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(1)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6774" y="2651610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(2)</a:t>
            </a:r>
            <a:endParaRPr lang="en-US" sz="40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5212" y="4170626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(3)</a:t>
            </a:r>
            <a:endParaRPr lang="en-US" sz="40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231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381000"/>
            <a:ext cx="8229600" cy="1184293"/>
          </a:xfrm>
        </p:spPr>
        <p:txBody>
          <a:bodyPr>
            <a:normAutofit/>
          </a:bodyPr>
          <a:lstStyle/>
          <a:p>
            <a:pPr marL="177800" indent="-177800">
              <a:lnSpc>
                <a:spcPct val="90000"/>
              </a:lnSpc>
              <a:buFontTx/>
              <a:buNone/>
            </a:pPr>
            <a:r>
              <a:rPr lang="en-US" altLang="th-TH" sz="2400" b="1" u="sng" dirty="0"/>
              <a:t>Example </a:t>
            </a:r>
            <a:r>
              <a:rPr lang="en-US" altLang="th-TH" sz="2400" b="1" u="sng" dirty="0" smtClean="0"/>
              <a:t>7 </a:t>
            </a:r>
            <a:r>
              <a:rPr lang="en-US" altLang="th-TH" sz="2400" dirty="0" smtClean="0"/>
              <a:t>Calculate </a:t>
            </a:r>
            <a:r>
              <a:rPr lang="en-US" altLang="th-TH" sz="2400" dirty="0"/>
              <a:t>the equivalent inductance for the inductive ladder network in </a:t>
            </a:r>
            <a:r>
              <a:rPr lang="en-US" altLang="zh-TW" sz="2400" dirty="0">
                <a:ea typeface="PMingLiU" pitchFamily="18" charset="-120"/>
              </a:rPr>
              <a:t>the </a:t>
            </a:r>
            <a:r>
              <a:rPr lang="en-US" altLang="zh-TW" sz="2400" dirty="0" smtClean="0">
                <a:ea typeface="PMingLiU" pitchFamily="18" charset="-120"/>
              </a:rPr>
              <a:t>circuit shown </a:t>
            </a:r>
            <a:r>
              <a:rPr lang="en-US" altLang="zh-TW" sz="2400" dirty="0">
                <a:ea typeface="PMingLiU" pitchFamily="18" charset="-120"/>
              </a:rPr>
              <a:t>below:</a:t>
            </a:r>
            <a:endParaRPr lang="en-US" altLang="th-TH" sz="2000" dirty="0"/>
          </a:p>
          <a:p>
            <a:pPr marL="177800" indent="-177800">
              <a:lnSpc>
                <a:spcPct val="90000"/>
              </a:lnSpc>
            </a:pPr>
            <a:endParaRPr lang="en-US" altLang="th-TH" sz="2000" dirty="0"/>
          </a:p>
        </p:txBody>
      </p:sp>
      <p:pic>
        <p:nvPicPr>
          <p:cNvPr id="165901" name="Picture 13" descr="06-03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468" y="1690941"/>
            <a:ext cx="6400800" cy="1676400"/>
          </a:xfrm>
          <a:ln/>
        </p:spPr>
      </p:pic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0C936-98A3-4197-ADF2-7B19E8CA85D8}" type="slidenum">
              <a:rPr lang="en-US" altLang="th-TH"/>
              <a:pPr/>
              <a:t>55</a:t>
            </a:fld>
            <a:endParaRPr lang="en-US" altLang="th-TH"/>
          </a:p>
        </p:txBody>
      </p:sp>
      <p:sp>
        <p:nvSpPr>
          <p:cNvPr id="165898" name="Text Box 10"/>
          <p:cNvSpPr txBox="1">
            <a:spLocks noChangeArrowheads="1"/>
          </p:cNvSpPr>
          <p:nvPr/>
        </p:nvSpPr>
        <p:spPr bwMode="auto">
          <a:xfrm>
            <a:off x="7454243" y="1400326"/>
            <a:ext cx="1447800" cy="8540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sz="2000" b="1" i="1" dirty="0">
                <a:solidFill>
                  <a:srgbClr val="FF6600"/>
                </a:solidFill>
              </a:rPr>
              <a:t>Answer:</a:t>
            </a:r>
          </a:p>
          <a:p>
            <a:pPr>
              <a:spcBef>
                <a:spcPct val="50000"/>
              </a:spcBef>
            </a:pPr>
            <a:r>
              <a:rPr lang="en-US" altLang="th-TH" sz="2000" b="1" dirty="0" err="1">
                <a:solidFill>
                  <a:srgbClr val="FF6600"/>
                </a:solidFill>
              </a:rPr>
              <a:t>L</a:t>
            </a:r>
            <a:r>
              <a:rPr lang="en-US" altLang="th-TH" sz="2000" b="1" baseline="-25000" dirty="0" err="1">
                <a:solidFill>
                  <a:srgbClr val="FF6600"/>
                </a:solidFill>
              </a:rPr>
              <a:t>eq</a:t>
            </a:r>
            <a:r>
              <a:rPr lang="en-US" altLang="th-TH" sz="2000" b="1" dirty="0">
                <a:solidFill>
                  <a:srgbClr val="FF6600"/>
                </a:solidFill>
              </a:rPr>
              <a:t> =  </a:t>
            </a:r>
            <a:r>
              <a:rPr lang="en-US" altLang="th-TH" sz="2000" b="1" u="sng" dirty="0">
                <a:solidFill>
                  <a:srgbClr val="FF6600"/>
                </a:solidFill>
              </a:rPr>
              <a:t>25</a:t>
            </a:r>
            <a:r>
              <a:rPr lang="en-US" altLang="th-TH" sz="2000" b="1" u="sng" dirty="0">
                <a:solidFill>
                  <a:srgbClr val="FF6600"/>
                </a:solidFill>
                <a:sym typeface="Symbol" panose="05050102010706020507" pitchFamily="18" charset="2"/>
              </a:rPr>
              <a:t>m</a:t>
            </a:r>
            <a:r>
              <a:rPr lang="en-US" altLang="th-TH" sz="2000" b="1" u="sng" dirty="0">
                <a:solidFill>
                  <a:srgbClr val="FF6600"/>
                </a:solidFill>
              </a:rPr>
              <a:t>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24400" y="1557187"/>
            <a:ext cx="2057400" cy="18593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267200" y="1470396"/>
            <a:ext cx="2667000" cy="20348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238500" y="1371600"/>
            <a:ext cx="3848100" cy="2209800"/>
          </a:xfrm>
          <a:prstGeom prst="round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800350" y="1295400"/>
            <a:ext cx="4438650" cy="24384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841770" y="1219200"/>
            <a:ext cx="5549630" cy="2667000"/>
          </a:xfrm>
          <a:prstGeom prst="roundRect">
            <a:avLst/>
          </a:prstGeom>
          <a:noFill/>
          <a:ln w="38100">
            <a:solidFill>
              <a:srgbClr val="FF3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68283" y="3305944"/>
            <a:ext cx="688100" cy="764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04086" y="3490759"/>
            <a:ext cx="601912" cy="17252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166878" y="3563429"/>
            <a:ext cx="200643" cy="11212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965411" y="3714329"/>
            <a:ext cx="92864" cy="1892164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40096"/>
              </p:ext>
            </p:extLst>
          </p:nvPr>
        </p:nvGraphicFramePr>
        <p:xfrm>
          <a:off x="6330766" y="4103041"/>
          <a:ext cx="259397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8" name="Equation" r:id="rId5" imgW="1041120" imgH="177480" progId="Equation.3">
                  <p:embed/>
                </p:oleObj>
              </mc:Choice>
              <mc:Fallback>
                <p:oleObj name="Equation" r:id="rId5" imgW="1041120" imgH="177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30766" y="4103041"/>
                        <a:ext cx="2593975" cy="442912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482299"/>
              </p:ext>
            </p:extLst>
          </p:nvPr>
        </p:nvGraphicFramePr>
        <p:xfrm>
          <a:off x="3114675" y="4714875"/>
          <a:ext cx="290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9" name="Equation" r:id="rId7" imgW="1168200" imgH="177480" progId="Equation.3">
                  <p:embed/>
                </p:oleObj>
              </mc:Choice>
              <mc:Fallback>
                <p:oleObj name="Equation" r:id="rId7" imgW="1168200" imgH="17748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4675" y="4714875"/>
                        <a:ext cx="2906713" cy="442913"/>
                      </a:xfrm>
                      <a:prstGeom prst="rect">
                        <a:avLst/>
                      </a:prstGeom>
                      <a:ln w="2540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423190"/>
              </p:ext>
            </p:extLst>
          </p:nvPr>
        </p:nvGraphicFramePr>
        <p:xfrm>
          <a:off x="6198157" y="5202884"/>
          <a:ext cx="265747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0" name="Equation" r:id="rId9" imgW="1066680" imgH="393480" progId="Equation.3">
                  <p:embed/>
                </p:oleObj>
              </mc:Choice>
              <mc:Fallback>
                <p:oleObj name="Equation" r:id="rId9" imgW="1066680" imgH="39348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8157" y="5202884"/>
                        <a:ext cx="2657475" cy="981075"/>
                      </a:xfrm>
                      <a:prstGeom prst="rect">
                        <a:avLst/>
                      </a:prstGeom>
                      <a:ln w="25400"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403449" y="3565699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(1)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17661" y="4662678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(2)</a:t>
            </a:r>
            <a:endParaRPr lang="en-US" sz="40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35406" y="4102238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(3)</a:t>
            </a:r>
            <a:endParaRPr lang="en-US" sz="40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18197" y="5043794"/>
            <a:ext cx="64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(4)</a:t>
            </a:r>
            <a:endParaRPr lang="en-US" sz="4000" b="1" dirty="0">
              <a:solidFill>
                <a:srgbClr val="7030A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00079"/>
              </p:ext>
            </p:extLst>
          </p:nvPr>
        </p:nvGraphicFramePr>
        <p:xfrm>
          <a:off x="2176834" y="5606493"/>
          <a:ext cx="278447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1" name="Equation" r:id="rId11" imgW="1117440" imgH="393480" progId="Equation.3">
                  <p:embed/>
                </p:oleObj>
              </mc:Choice>
              <mc:Fallback>
                <p:oleObj name="Equation" r:id="rId11" imgW="1117440" imgH="39348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76834" y="5606493"/>
                        <a:ext cx="2784475" cy="981075"/>
                      </a:xfrm>
                      <a:prstGeom prst="rect">
                        <a:avLst/>
                      </a:prstGeom>
                      <a:ln w="25400">
                        <a:solidFill>
                          <a:srgbClr val="7030A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209812"/>
              </p:ext>
            </p:extLst>
          </p:nvPr>
        </p:nvGraphicFramePr>
        <p:xfrm>
          <a:off x="554909" y="5576330"/>
          <a:ext cx="1423988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2" name="Equation" r:id="rId13" imgW="571320" imgH="406080" progId="Equation.3">
                  <p:embed/>
                </p:oleObj>
              </mc:Choice>
              <mc:Fallback>
                <p:oleObj name="Equation" r:id="rId13" imgW="571320" imgH="40608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4909" y="5576330"/>
                        <a:ext cx="1423988" cy="1011238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707409" y="4971547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(5)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5" name="Straight Arrow Connector 44"/>
          <p:cNvCxnSpPr>
            <a:endCxn id="42" idx="0"/>
          </p:cNvCxnSpPr>
          <p:nvPr/>
        </p:nvCxnSpPr>
        <p:spPr>
          <a:xfrm flipH="1">
            <a:off x="1266903" y="3919754"/>
            <a:ext cx="1210604" cy="1656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065252"/>
              </p:ext>
            </p:extLst>
          </p:nvPr>
        </p:nvGraphicFramePr>
        <p:xfrm>
          <a:off x="104930" y="3480037"/>
          <a:ext cx="1422400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3" name="Equation" r:id="rId15" imgW="571320" imgH="583920" progId="Equation.3">
                  <p:embed/>
                </p:oleObj>
              </mc:Choice>
              <mc:Fallback>
                <p:oleObj name="Equation" r:id="rId15" imgW="571320" imgH="58392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4930" y="3480037"/>
                        <a:ext cx="1422400" cy="1455738"/>
                      </a:xfrm>
                      <a:prstGeom prst="rect">
                        <a:avLst/>
                      </a:prstGeom>
                      <a:ln w="25400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Straight Arrow Connector 48"/>
          <p:cNvCxnSpPr/>
          <p:nvPr/>
        </p:nvCxnSpPr>
        <p:spPr>
          <a:xfrm flipH="1">
            <a:off x="980720" y="2771189"/>
            <a:ext cx="440712" cy="73401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69611" y="289217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(6)</a:t>
            </a:r>
            <a:endParaRPr lang="en-US" sz="4000" b="1" dirty="0">
              <a:solidFill>
                <a:schemeClr val="accent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56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2308416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68" y="609600"/>
            <a:ext cx="8381994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400782"/>
            <a:ext cx="3536821" cy="179961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073460" y="230059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052" y="2092257"/>
            <a:ext cx="4505118" cy="6160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8408" y="3229581"/>
            <a:ext cx="206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i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(0)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29" y="3905094"/>
            <a:ext cx="2959849" cy="489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5772" y="3822683"/>
            <a:ext cx="206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4150465" y="400025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929" y="3878439"/>
            <a:ext cx="3732988" cy="5028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5772" y="4648200"/>
            <a:ext cx="206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19038"/>
              </p:ext>
            </p:extLst>
          </p:nvPr>
        </p:nvGraphicFramePr>
        <p:xfrm>
          <a:off x="1621566" y="4702284"/>
          <a:ext cx="1360488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3" name="Equation" r:id="rId9" imgW="545760" imgH="215640" progId="Equation.3">
                  <p:embed/>
                </p:oleObj>
              </mc:Choice>
              <mc:Fallback>
                <p:oleObj name="Equation" r:id="rId9" imgW="545760" imgH="21564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21566" y="4702284"/>
                        <a:ext cx="1360488" cy="538162"/>
                      </a:xfrm>
                      <a:prstGeom prst="rect">
                        <a:avLst/>
                      </a:prstGeom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Arrow 17"/>
          <p:cNvSpPr/>
          <p:nvPr/>
        </p:nvSpPr>
        <p:spPr>
          <a:xfrm>
            <a:off x="3048000" y="4780865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29394"/>
              </p:ext>
            </p:extLst>
          </p:nvPr>
        </p:nvGraphicFramePr>
        <p:xfrm>
          <a:off x="3523767" y="4694989"/>
          <a:ext cx="4113212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4" name="Equation" r:id="rId11" imgW="1650960" imgH="215640" progId="Equation.3">
                  <p:embed/>
                </p:oleObj>
              </mc:Choice>
              <mc:Fallback>
                <p:oleObj name="Equation" r:id="rId11" imgW="1650960" imgH="2156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23767" y="4694989"/>
                        <a:ext cx="4113212" cy="538162"/>
                      </a:xfrm>
                      <a:prstGeom prst="rect">
                        <a:avLst/>
                      </a:prstGeom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87262" y="5204635"/>
            <a:ext cx="206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(b)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689397"/>
              </p:ext>
            </p:extLst>
          </p:nvPr>
        </p:nvGraphicFramePr>
        <p:xfrm>
          <a:off x="587262" y="5629270"/>
          <a:ext cx="80994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5" name="Equation" r:id="rId13" imgW="3251160" imgH="393480" progId="Equation.3">
                  <p:embed/>
                </p:oleObj>
              </mc:Choice>
              <mc:Fallback>
                <p:oleObj name="Equation" r:id="rId13" imgW="325116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7262" y="5629270"/>
                        <a:ext cx="8099425" cy="981075"/>
                      </a:xfrm>
                      <a:prstGeom prst="rect">
                        <a:avLst/>
                      </a:prstGeom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09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82" y="5283403"/>
            <a:ext cx="6605481" cy="12951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57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234" b="-1"/>
          <a:stretch/>
        </p:blipFill>
        <p:spPr>
          <a:xfrm>
            <a:off x="457200" y="228600"/>
            <a:ext cx="3536821" cy="17234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626" y="2067587"/>
            <a:ext cx="206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th-TH" sz="3600" b="1" i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868891"/>
            <a:ext cx="6400802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4190999"/>
            <a:ext cx="206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(c)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sz="3600" b="1" i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th-TH" sz="3600" b="1" i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626" y="2898861"/>
            <a:ext cx="206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3600" b="1" i="1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49" y="2898861"/>
            <a:ext cx="6683414" cy="1025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4039798"/>
            <a:ext cx="7088347" cy="1371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7578" y="5426036"/>
            <a:ext cx="206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 </a:t>
            </a:r>
            <a:r>
              <a:rPr lang="en-US" sz="3600" b="1" i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i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(t)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3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228601"/>
            <a:ext cx="8243887" cy="770222"/>
          </a:xfrm>
        </p:spPr>
        <p:txBody>
          <a:bodyPr>
            <a:normAutofit/>
          </a:bodyPr>
          <a:lstStyle/>
          <a:p>
            <a:r>
              <a:rPr lang="en-US" altLang="th-TH" sz="3200" dirty="0">
                <a:solidFill>
                  <a:srgbClr val="C00000"/>
                </a:solidFill>
              </a:rPr>
              <a:t>Important characteristics of the basic elements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ACD-CFC2-41C0-B32D-F13B2C978CE9}" type="slidenum">
              <a:rPr lang="en-US" altLang="th-TH"/>
              <a:pPr/>
              <a:t>58</a:t>
            </a:fld>
            <a:endParaRPr lang="en-US" altLang="th-TH"/>
          </a:p>
        </p:txBody>
      </p:sp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th-TH" altLang="th-TH" b="1" u="sng"/>
          </a:p>
        </p:txBody>
      </p:sp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6918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6919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6920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6921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8822"/>
            <a:ext cx="8077200" cy="5630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63193"/>
            <a:ext cx="8686800" cy="1314450"/>
          </a:xfrm>
        </p:spPr>
        <p:txBody>
          <a:bodyPr/>
          <a:lstStyle/>
          <a:p>
            <a:pPr marL="609600" indent="-609600"/>
            <a:r>
              <a:rPr lang="en-US" altLang="th-TH" dirty="0"/>
              <a:t>6.5	Initial Conditions of Switched Circuits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0C936-98A3-4197-ADF2-7B19E8CA85D8}" type="slidenum">
              <a:rPr lang="en-US" altLang="th-TH"/>
              <a:pPr/>
              <a:t>59</a:t>
            </a:fld>
            <a:endParaRPr lang="en-US" altLang="th-TH"/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53" y="1539074"/>
            <a:ext cx="5697694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009" y="933957"/>
            <a:ext cx="8901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to t </a:t>
            </a:r>
            <a:r>
              <a:rPr lang="en-US" dirty="0" smtClean="0"/>
              <a:t>= 0, </a:t>
            </a:r>
            <a:r>
              <a:rPr lang="en-US" dirty="0"/>
              <a:t>the switch has been closed for a long time. Determine the values of</a:t>
            </a:r>
          </a:p>
          <a:p>
            <a:r>
              <a:rPr lang="en-US" dirty="0"/>
              <a:t>the capacitor voltage and inductor current immediately after the switch opens at time t </a:t>
            </a:r>
            <a:r>
              <a:rPr lang="en-US" dirty="0" smtClean="0"/>
              <a:t>= </a:t>
            </a:r>
            <a:r>
              <a:rPr lang="en-US" dirty="0"/>
              <a:t>0.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735223"/>
            <a:ext cx="12314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90000"/>
              </a:lnSpc>
              <a:buFontTx/>
              <a:buNone/>
            </a:pPr>
            <a:r>
              <a:rPr lang="en-US" altLang="th-TH" b="1" u="sng" dirty="0"/>
              <a:t>Example </a:t>
            </a:r>
            <a:r>
              <a:rPr lang="en-US" altLang="th-TH" b="1" u="sng" dirty="0" smtClean="0"/>
              <a:t>8</a:t>
            </a:r>
            <a:endParaRPr lang="en-US" altLang="th-TH" b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02" y="4976638"/>
            <a:ext cx="2694396" cy="854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82" y="4709697"/>
            <a:ext cx="3923508" cy="1889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18326"/>
          <a:stretch/>
        </p:blipFill>
        <p:spPr>
          <a:xfrm>
            <a:off x="5206002" y="5782979"/>
            <a:ext cx="3116486" cy="7702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871" y="4404728"/>
            <a:ext cx="1421113" cy="5340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4009" y="3319988"/>
            <a:ext cx="8880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Switch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Close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เป็นเวลานาน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จะถูก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Charge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จนเต็มแรงดันของ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endParaRPr lang="th-TH" sz="32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จะคงที่ ขณะที่กระแส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ก็จะคงที่ เราแทน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</a:p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และแทน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32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</a:t>
            </a:r>
            <a:endParaRPr lang="th-TH" sz="32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38753" y="4279514"/>
            <a:ext cx="2832827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หมายถึงขณะก่อนสวิทต์</a:t>
            </a:r>
            <a:endParaRPr lang="en-US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0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เปลี่ยนสถานะ</a:t>
            </a:r>
          </a:p>
        </p:txBody>
      </p:sp>
      <p:sp>
        <p:nvSpPr>
          <p:cNvPr id="2" name="Right Arrow 1"/>
          <p:cNvSpPr/>
          <p:nvPr/>
        </p:nvSpPr>
        <p:spPr>
          <a:xfrm>
            <a:off x="5553004" y="4544579"/>
            <a:ext cx="236813" cy="317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C18C4-4D4A-4A20-9183-3D1AEF13A760}" type="slidenum">
              <a:rPr lang="en-US" altLang="th-TH" smtClean="0"/>
              <a:pPr/>
              <a:t>6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48" y="914400"/>
            <a:ext cx="5334000" cy="5648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31181" y="216039"/>
            <a:ext cx="6681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ลักษณะของ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 </a:t>
            </a: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ในวงจรอิเล็กทรอนิกส์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984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599" y="-109537"/>
            <a:ext cx="8686800" cy="1314450"/>
          </a:xfrm>
        </p:spPr>
        <p:txBody>
          <a:bodyPr/>
          <a:lstStyle/>
          <a:p>
            <a:pPr marL="609600" indent="-609600"/>
            <a:r>
              <a:rPr lang="en-US" altLang="th-TH" dirty="0"/>
              <a:t>6.5	Initial Conditions of Switched Circuits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0C936-98A3-4197-ADF2-7B19E8CA85D8}" type="slidenum">
              <a:rPr lang="en-US" altLang="th-TH"/>
              <a:pPr/>
              <a:t>60</a:t>
            </a:fld>
            <a:endParaRPr lang="en-US" altLang="th-TH"/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53" y="4684199"/>
            <a:ext cx="2875476" cy="920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925" y="6291462"/>
            <a:ext cx="8023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capacitor voltage and inductor current cannot change instantaneously</a:t>
            </a:r>
            <a:endParaRPr lang="th-TH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228599" y="909703"/>
            <a:ext cx="12314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90000"/>
              </a:lnSpc>
              <a:buFontTx/>
              <a:buNone/>
            </a:pPr>
            <a:r>
              <a:rPr lang="en-US" altLang="th-TH" b="1" u="sng" dirty="0"/>
              <a:t>Example </a:t>
            </a:r>
            <a:r>
              <a:rPr lang="en-US" altLang="th-TH" b="1" u="sng" dirty="0" smtClean="0"/>
              <a:t>9</a:t>
            </a:r>
            <a:endParaRPr lang="en-US" altLang="th-TH" b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72018"/>
            <a:ext cx="6695423" cy="5635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909703"/>
            <a:ext cx="6259831" cy="28601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2038" y="4559130"/>
            <a:ext cx="66717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66268" y="4792248"/>
            <a:ext cx="34147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</a:t>
            </a:r>
          </a:p>
          <a:p>
            <a:pPr>
              <a:lnSpc>
                <a:spcPts val="3200"/>
              </a:lnSpc>
            </a:pPr>
            <a:r>
              <a:rPr lang="en-US" sz="3200" b="1" i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200" b="1" baseline="30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หมายถึงขณะหลังสวิทต์</a:t>
            </a:r>
          </a:p>
          <a:p>
            <a:pPr>
              <a:lnSpc>
                <a:spcPts val="3200"/>
              </a:lnSpc>
            </a:pPr>
            <a:r>
              <a:rPr 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เปลี่ยนสถานะ</a:t>
            </a:r>
          </a:p>
        </p:txBody>
      </p:sp>
    </p:spTree>
    <p:extLst>
      <p:ext uri="{BB962C8B-B14F-4D97-AF65-F5344CB8AC3E}">
        <p14:creationId xmlns:p14="http://schemas.microsoft.com/office/powerpoint/2010/main" val="98938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61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25" y="381000"/>
            <a:ext cx="6259831" cy="28601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3429000"/>
            <a:ext cx="7978466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ก่อนสวิทต์เปลี่ยนสถานะ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Switch1 Open, Swith2 Close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ขณะที่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ถูก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Charge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จนเต็ม จะได้วงจรเป็น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3" y="4150989"/>
            <a:ext cx="2014519" cy="24317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5516" y="4981054"/>
            <a:ext cx="2908168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525993" y="5311626"/>
            <a:ext cx="321753" cy="292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75631" y="5311627"/>
            <a:ext cx="321753" cy="292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78" y="4795692"/>
            <a:ext cx="2454156" cy="1323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96" y="4191576"/>
            <a:ext cx="853438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62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25" y="381000"/>
            <a:ext cx="6259831" cy="286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3429000"/>
            <a:ext cx="7949612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หลังสวิทต์เปลี่ยนสถานะ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 Switch1 Close, Swith2 Open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จะได้วงจรเป็น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2" y="4420749"/>
            <a:ext cx="4716671" cy="1958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76" y="4430707"/>
            <a:ext cx="995160" cy="3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0C936-98A3-4197-ADF2-7B19E8CA85D8}" type="slidenum">
              <a:rPr lang="en-US" altLang="th-TH"/>
              <a:pPr/>
              <a:t>63</a:t>
            </a:fld>
            <a:endParaRPr lang="en-US" altLang="th-TH"/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" y="741552"/>
            <a:ext cx="2014519" cy="2431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52" y="704086"/>
            <a:ext cx="853438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510" y="871687"/>
            <a:ext cx="2454156" cy="1323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416" y="4603744"/>
            <a:ext cx="3573461" cy="1046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" y="4420749"/>
            <a:ext cx="4716671" cy="1958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176" y="4430707"/>
            <a:ext cx="995160" cy="3291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6412" y="289146"/>
            <a:ext cx="323838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ก่อนสวิทต์เปลี่ยนสถานะ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97" y="3994420"/>
            <a:ext cx="32095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หลังสวิทต์เปลี่ยนสถานะ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89340" y="1008880"/>
            <a:ext cx="2908168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2307885" y="1278513"/>
            <a:ext cx="321753" cy="292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577438" y="1290637"/>
            <a:ext cx="321753" cy="292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52026" y="2415614"/>
            <a:ext cx="45127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และกระแสของ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ไม่สามารถเปลี่ยนแปลงได้อย่าง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ฉับพลัน ดังนั้น ช่วงรอยต่อระหว่าง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สวิทต์เปลี่ยนสถานะจะได้</a:t>
            </a:r>
          </a:p>
        </p:txBody>
      </p:sp>
    </p:spTree>
    <p:extLst>
      <p:ext uri="{BB962C8B-B14F-4D97-AF65-F5344CB8AC3E}">
        <p14:creationId xmlns:p14="http://schemas.microsoft.com/office/powerpoint/2010/main" val="422580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0C936-98A3-4197-ADF2-7B19E8CA85D8}" type="slidenum">
              <a:rPr lang="en-US" altLang="th-TH"/>
              <a:pPr/>
              <a:t>64</a:t>
            </a:fld>
            <a:endParaRPr lang="en-US" altLang="th-TH"/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000"/>
            <a:ext cx="4716671" cy="1958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59" y="1170786"/>
            <a:ext cx="995160" cy="3291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33" y="660858"/>
            <a:ext cx="1371589" cy="678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275" y="1621270"/>
            <a:ext cx="2137065" cy="778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653362"/>
            <a:ext cx="2978321" cy="5880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" y="3215380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KVL right hand mesh</a:t>
            </a:r>
            <a:endParaRPr lang="th-TH" sz="2800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4856473"/>
            <a:ext cx="7239000" cy="541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03" y="4335938"/>
            <a:ext cx="1288249" cy="4260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5515632"/>
            <a:ext cx="2657736" cy="10350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301928"/>
            <a:ext cx="32095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หลังสวิทต์เปลี่ยนสถานะ</a:t>
            </a:r>
          </a:p>
        </p:txBody>
      </p:sp>
      <p:sp>
        <p:nvSpPr>
          <p:cNvPr id="5" name="Arc 4"/>
          <p:cNvSpPr/>
          <p:nvPr/>
        </p:nvSpPr>
        <p:spPr>
          <a:xfrm>
            <a:off x="3514333" y="2013991"/>
            <a:ext cx="905267" cy="568344"/>
          </a:xfrm>
          <a:prstGeom prst="arc">
            <a:avLst>
              <a:gd name="adj1" fmla="val 11403938"/>
              <a:gd name="adj2" fmla="val 9896942"/>
            </a:avLst>
          </a:prstGeom>
          <a:ln w="25400">
            <a:solidFill>
              <a:srgbClr val="FF33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513" y="5515632"/>
            <a:ext cx="2766463" cy="100833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2777435" y="4398010"/>
            <a:ext cx="381000" cy="353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b="60519"/>
          <a:stretch/>
        </p:blipFill>
        <p:spPr>
          <a:xfrm>
            <a:off x="5257800" y="3793275"/>
            <a:ext cx="3573461" cy="41317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181600" y="4227885"/>
            <a:ext cx="470453" cy="5340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t="50348" b="-1318"/>
          <a:stretch/>
        </p:blipFill>
        <p:spPr>
          <a:xfrm>
            <a:off x="4607879" y="3238439"/>
            <a:ext cx="3573461" cy="533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3941418" y="3746919"/>
            <a:ext cx="974382" cy="1068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147379" y="1155022"/>
            <a:ext cx="974382" cy="1068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60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0C936-98A3-4197-ADF2-7B19E8CA85D8}" type="slidenum">
              <a:rPr lang="en-US" altLang="th-TH"/>
              <a:pPr/>
              <a:t>65</a:t>
            </a:fld>
            <a:endParaRPr lang="en-US" altLang="th-TH"/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4716671" cy="1958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59" y="1170786"/>
            <a:ext cx="995160" cy="329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0489" y="3155953"/>
            <a:ext cx="1911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KCL node a</a:t>
            </a:r>
            <a:endParaRPr lang="th-TH" sz="2800" b="1" dirty="0">
              <a:solidFill>
                <a:srgbClr val="0000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0" y="4162197"/>
            <a:ext cx="1330854" cy="44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010" y="3260481"/>
            <a:ext cx="3159038" cy="1006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469" y="4492124"/>
            <a:ext cx="6097208" cy="80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7942" y="5564978"/>
            <a:ext cx="4828115" cy="9500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3173" y="746184"/>
            <a:ext cx="2447765" cy="15398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800" y="301928"/>
            <a:ext cx="32095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หลังสวิทต์เปลี่ยนสถานะ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29200" y="3226236"/>
            <a:ext cx="914064" cy="1238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3180945" y="613310"/>
            <a:ext cx="3073940" cy="1478137"/>
          </a:xfrm>
          <a:custGeom>
            <a:avLst/>
            <a:gdLst>
              <a:gd name="connsiteX0" fmla="*/ 3073940 w 3073940"/>
              <a:gd name="connsiteY0" fmla="*/ 476188 h 1478137"/>
              <a:gd name="connsiteX1" fmla="*/ 749029 w 3073940"/>
              <a:gd name="connsiteY1" fmla="*/ 48171 h 1478137"/>
              <a:gd name="connsiteX2" fmla="*/ 0 w 3073940"/>
              <a:gd name="connsiteY2" fmla="*/ 1478137 h 147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3940" h="1478137">
                <a:moveTo>
                  <a:pt x="3073940" y="476188"/>
                </a:moveTo>
                <a:cubicBezTo>
                  <a:pt x="2167646" y="178684"/>
                  <a:pt x="1261352" y="-118820"/>
                  <a:pt x="749029" y="48171"/>
                </a:cubicBezTo>
                <a:cubicBezTo>
                  <a:pt x="236706" y="215162"/>
                  <a:pt x="118353" y="846649"/>
                  <a:pt x="0" y="147813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3048000" y="4162197"/>
            <a:ext cx="381000" cy="322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121871"/>
              </p:ext>
            </p:extLst>
          </p:nvPr>
        </p:nvGraphicFramePr>
        <p:xfrm>
          <a:off x="5893173" y="2621265"/>
          <a:ext cx="224631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2" name="Equation" r:id="rId10" imgW="901440" imgH="241200" progId="Equation.3">
                  <p:embed/>
                </p:oleObj>
              </mc:Choice>
              <mc:Fallback>
                <p:oleObj name="Equation" r:id="rId10" imgW="901440" imgH="2412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93173" y="2621265"/>
                        <a:ext cx="2246312" cy="60007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107656"/>
              </p:ext>
            </p:extLst>
          </p:nvPr>
        </p:nvGraphicFramePr>
        <p:xfrm>
          <a:off x="6598596" y="3361553"/>
          <a:ext cx="19304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3" name="Equation" r:id="rId12" imgW="774360" imgH="228600" progId="Equation.3">
                  <p:embed/>
                </p:oleObj>
              </mc:Choice>
              <mc:Fallback>
                <p:oleObj name="Equation" r:id="rId12" imgW="774360" imgH="2286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98596" y="3361553"/>
                        <a:ext cx="1930400" cy="56832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/>
          <p:nvPr/>
        </p:nvCxnSpPr>
        <p:spPr>
          <a:xfrm flipH="1">
            <a:off x="6096000" y="3912556"/>
            <a:ext cx="502596" cy="8319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63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4ECCB-05F9-418D-B2B5-D90F7303A14A}" type="slidenum">
              <a:rPr lang="en-US" altLang="th-TH" smtClean="0"/>
              <a:pPr/>
              <a:t>66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6" y="304800"/>
            <a:ext cx="8361308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63" y="4394089"/>
            <a:ext cx="2895600" cy="2230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63" y="4460435"/>
            <a:ext cx="5648931" cy="761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63" y="2286000"/>
            <a:ext cx="8357370" cy="17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315200" y="6218237"/>
            <a:ext cx="1279663" cy="365125"/>
          </a:xfrm>
        </p:spPr>
        <p:txBody>
          <a:bodyPr/>
          <a:lstStyle/>
          <a:p>
            <a:fld id="{0B0CF93D-C1B1-4BC7-83E7-D023D4EBAED9}" type="slidenum">
              <a:rPr lang="en-US" altLang="th-TH" smtClean="0"/>
              <a:pPr/>
              <a:t>67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" y="3505200"/>
            <a:ext cx="3112477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06" y="3758371"/>
            <a:ext cx="5553073" cy="907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04800"/>
            <a:ext cx="3276600" cy="2364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468" y="715962"/>
            <a:ext cx="577850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68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53" y="304800"/>
            <a:ext cx="8509000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6" y="4471229"/>
            <a:ext cx="2850127" cy="2103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113" y="4890360"/>
            <a:ext cx="5894440" cy="133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53" y="2290762"/>
            <a:ext cx="8408607" cy="17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7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4235038" y="2017414"/>
            <a:ext cx="28825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 capacitor </a:t>
            </a:r>
            <a:endParaRPr lang="th-TH" sz="40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ในระบบไฟฟ้ากำลัง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2" y="750846"/>
            <a:ext cx="3588958" cy="535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02" y="3616601"/>
            <a:ext cx="1605998" cy="2490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429000"/>
            <a:ext cx="304064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9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8</a:t>
            </a:fld>
            <a:endParaRPr lang="en-US" alt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08809"/>
            <a:ext cx="8001000" cy="60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4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F93D-C1B1-4BC7-83E7-D023D4EBAED9}" type="slidenum">
              <a:rPr lang="en-US" altLang="th-TH" smtClean="0"/>
              <a:pPr/>
              <a:t>9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58875"/>
            <a:ext cx="7816405" cy="5064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996" y="381000"/>
            <a:ext cx="7520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Capacitor </a:t>
            </a: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แต่ละชนิดในช่วงแรงดันและความจุต่างๆ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743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3412</TotalTime>
  <Words>1450</Words>
  <Application>Microsoft Office PowerPoint</Application>
  <PresentationFormat>On-screen Show (4:3)</PresentationFormat>
  <Paragraphs>345</Paragraphs>
  <Slides>68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Corbel</vt:lpstr>
      <vt:lpstr>Cordia New</vt:lpstr>
      <vt:lpstr>DilleniaUPC</vt:lpstr>
      <vt:lpstr>PMingLiU</vt:lpstr>
      <vt:lpstr>Symbol</vt:lpstr>
      <vt:lpstr>TH Sarabun New</vt:lpstr>
      <vt:lpstr>Times New Roman</vt:lpstr>
      <vt:lpstr>Verdana</vt:lpstr>
      <vt:lpstr>Wingdings</vt:lpstr>
      <vt:lpstr>Basis</vt:lpstr>
      <vt:lpstr>Equation</vt:lpstr>
      <vt:lpstr>EN811100 linear CIRCUIT analysis</vt:lpstr>
      <vt:lpstr>Chapter 6 Capacitors and Inductors</vt:lpstr>
      <vt:lpstr>6.1 Capacitors</vt:lpstr>
      <vt:lpstr>6.1 Capacitors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6.1 Capacitors </vt:lpstr>
      <vt:lpstr>PowerPoint Presentation</vt:lpstr>
      <vt:lpstr>6.1 Capacitors</vt:lpstr>
      <vt:lpstr>PowerPoint Presentation</vt:lpstr>
      <vt:lpstr>6.1 Capacitors</vt:lpstr>
      <vt:lpstr>6.1 Capacitors</vt:lpstr>
      <vt:lpstr>PowerPoint Presentation</vt:lpstr>
      <vt:lpstr>PowerPoint Presentation</vt:lpstr>
      <vt:lpstr>PowerPoint Presentation</vt:lpstr>
      <vt:lpstr>6.2 Series and Parallel Capacitors</vt:lpstr>
      <vt:lpstr>PowerPoint Presentation</vt:lpstr>
      <vt:lpstr>6.2 Series and Parallel Capacitors</vt:lpstr>
      <vt:lpstr>PowerPoint Presentation</vt:lpstr>
      <vt:lpstr>PowerPoint Presentation</vt:lpstr>
      <vt:lpstr>6.2 Series and Parallel Capacitors</vt:lpstr>
      <vt:lpstr>PowerPoint Presentation</vt:lpstr>
      <vt:lpstr>PowerPoint Presentation</vt:lpstr>
      <vt:lpstr>PowerPoint Presentation</vt:lpstr>
      <vt:lpstr>6.2 Series and Parallel Capacitors</vt:lpstr>
      <vt:lpstr>6.3 Inductors</vt:lpstr>
      <vt:lpstr>PowerPoint Presentation</vt:lpstr>
      <vt:lpstr>6.3 Inductors</vt:lpstr>
      <vt:lpstr>PowerPoint Presentation</vt:lpstr>
      <vt:lpstr>6.3 Inductors</vt:lpstr>
      <vt:lpstr>6.3 Inductors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6.4 Series and Parallel Inductors</vt:lpstr>
      <vt:lpstr>PowerPoint Presentation</vt:lpstr>
      <vt:lpstr>6.4 Series and Parallel Inductors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characteristics of the basic elements</vt:lpstr>
      <vt:lpstr>6.5 Initial Conditions of Switched Circuits</vt:lpstr>
      <vt:lpstr>6.5 Initial Conditions of Switched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Alexander-Sadiku</dc:title>
  <dc:subject>Chapter 4: Capacitors and Inductors</dc:subject>
  <dc:creator>EE</dc:creator>
  <cp:lastModifiedBy>Nawapak Eua-anant</cp:lastModifiedBy>
  <cp:revision>159</cp:revision>
  <dcterms:created xsi:type="dcterms:W3CDTF">2006-09-12T03:52:31Z</dcterms:created>
  <dcterms:modified xsi:type="dcterms:W3CDTF">2020-03-02T14:38:08Z</dcterms:modified>
</cp:coreProperties>
</file>